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Impact" panose="020B0806030902050204" pitchFamily="34" charset="0"/>
      <p:regular r:id="rId32"/>
    </p:embeddedFont>
    <p:embeddedFont>
      <p:font typeface="Oi"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EAV/Nq68JCpBgcd+m/KpFgVUj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0"/>
          <p:cNvSpPr>
            <a:spLocks noGrp="1"/>
          </p:cNvSpPr>
          <p:nvPr>
            <p:ph type="pic" idx="2"/>
          </p:nvPr>
        </p:nvSpPr>
        <p:spPr>
          <a:xfrm>
            <a:off x="5183188" y="987425"/>
            <a:ext cx="6172200" cy="4873625"/>
          </a:xfrm>
          <a:prstGeom prst="rect">
            <a:avLst/>
          </a:prstGeom>
          <a:noFill/>
          <a:ln>
            <a:noFill/>
          </a:ln>
        </p:spPr>
      </p:sp>
      <p:sp>
        <p:nvSpPr>
          <p:cNvPr id="42" name="Google Shape;42;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
        <p:cNvGrpSpPr/>
        <p:nvPr/>
      </p:nvGrpSpPr>
      <p:grpSpPr>
        <a:xfrm>
          <a:off x="0" y="0"/>
          <a:ext cx="0" cy="0"/>
          <a:chOff x="0" y="0"/>
          <a:chExt cx="0" cy="0"/>
        </a:xfrm>
      </p:grpSpPr>
      <p:sp>
        <p:nvSpPr>
          <p:cNvPr id="47" name="Google Shape;4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Arial"/>
                <a:ea typeface="Arial"/>
                <a:cs typeface="Arial"/>
                <a:sym typeface="Arial"/>
              </a:rPr>
              <a:t>www.9slide.vn</a:t>
            </a:r>
            <a:endParaRPr/>
          </a:p>
        </p:txBody>
      </p:sp>
      <p:sp>
        <p:nvSpPr>
          <p:cNvPr id="11" name="Google Shape;1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6"/>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6"/>
          <p:cNvSpPr/>
          <p:nvPr/>
        </p:nvSpPr>
        <p:spPr>
          <a:xfrm>
            <a:off x="34961779"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26"/>
          <p:cNvSpPr/>
          <p:nvPr/>
        </p:nvSpPr>
        <p:spPr>
          <a:xfrm>
            <a:off x="34961779"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6"/>
          <p:cNvSpPr/>
          <p:nvPr/>
        </p:nvSpPr>
        <p:spPr>
          <a:xfrm>
            <a:off x="-23164800"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 name="Google Shape;20;p26"/>
          <p:cNvGrpSpPr/>
          <p:nvPr/>
        </p:nvGrpSpPr>
        <p:grpSpPr>
          <a:xfrm>
            <a:off x="-2202100" y="-2224223"/>
            <a:ext cx="16596200" cy="11284323"/>
            <a:chOff x="-2202100" y="-2224223"/>
            <a:chExt cx="16596200" cy="11284323"/>
          </a:xfrm>
        </p:grpSpPr>
        <p:sp>
          <p:nvSpPr>
            <p:cNvPr id="21" name="Google Shape;21;p26"/>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2" name="Google Shape;22;p26"/>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23" name="Google Shape;23;p26"/>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a:solidFill>
                  <a:srgbClr val="154A8D"/>
                </a:solidFill>
                <a:latin typeface="Arial"/>
                <a:ea typeface="Arial"/>
                <a:cs typeface="Arial"/>
                <a:sym typeface="Arial"/>
              </a:rPr>
              <a:t>Java Backend</a:t>
            </a:r>
            <a:endParaRPr sz="6000" b="0" i="0" u="none" strike="noStrike" cap="none">
              <a:solidFill>
                <a:srgbClr val="154A8D"/>
              </a:solidFill>
              <a:latin typeface="Arial"/>
              <a:ea typeface="Arial"/>
              <a:cs typeface="Arial"/>
              <a:sym typeface="Arial"/>
            </a:endParaRPr>
          </a:p>
        </p:txBody>
      </p:sp>
      <p:pic>
        <p:nvPicPr>
          <p:cNvPr id="66" name="Google Shape;66;p1"/>
          <p:cNvPicPr preferRelativeResize="0"/>
          <p:nvPr/>
        </p:nvPicPr>
        <p:blipFill rotWithShape="1">
          <a:blip r:embed="rId4">
            <a:alphaModFix/>
          </a:blip>
          <a:srcRect/>
          <a:stretch/>
        </p:blipFill>
        <p:spPr>
          <a:xfrm>
            <a:off x="4723872" y="914400"/>
            <a:ext cx="7445124" cy="5029200"/>
          </a:xfrm>
          <a:prstGeom prst="rect">
            <a:avLst/>
          </a:prstGeom>
          <a:noFill/>
          <a:ln>
            <a:noFill/>
          </a:ln>
        </p:spPr>
      </p:pic>
      <p:pic>
        <p:nvPicPr>
          <p:cNvPr id="67" name="Google Shape;67;p1"/>
          <p:cNvPicPr preferRelativeResize="0"/>
          <p:nvPr/>
        </p:nvPicPr>
        <p:blipFill rotWithShape="1">
          <a:blip r:embed="rId5">
            <a:alphaModFix/>
          </a:blip>
          <a:srcRect/>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1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4" name="Google Shape;254;p1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55" name="Google Shape;255;p10"/>
          <p:cNvGrpSpPr/>
          <p:nvPr/>
        </p:nvGrpSpPr>
        <p:grpSpPr>
          <a:xfrm>
            <a:off x="976277" y="1331172"/>
            <a:ext cx="9082123" cy="723708"/>
            <a:chOff x="3129129" y="1121776"/>
            <a:chExt cx="5933741" cy="1171624"/>
          </a:xfrm>
        </p:grpSpPr>
        <p:sp>
          <p:nvSpPr>
            <p:cNvPr id="256" name="Google Shape;256;p10"/>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57" name="Google Shape;257;p10"/>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(Method)</a:t>
              </a:r>
              <a:endParaRPr sz="2800" b="1">
                <a:solidFill>
                  <a:schemeClr val="lt1"/>
                </a:solidFill>
                <a:latin typeface="Times New Roman"/>
                <a:ea typeface="Times New Roman"/>
                <a:cs typeface="Times New Roman"/>
                <a:sym typeface="Times New Roman"/>
              </a:endParaRPr>
            </a:p>
          </p:txBody>
        </p:sp>
      </p:grpSp>
      <p:grpSp>
        <p:nvGrpSpPr>
          <p:cNvPr id="258" name="Google Shape;258;p10"/>
          <p:cNvGrpSpPr/>
          <p:nvPr/>
        </p:nvGrpSpPr>
        <p:grpSpPr>
          <a:xfrm>
            <a:off x="1100684" y="1324290"/>
            <a:ext cx="1472075" cy="1141899"/>
            <a:chOff x="3099689" y="1098878"/>
            <a:chExt cx="1995612" cy="1995615"/>
          </a:xfrm>
        </p:grpSpPr>
        <p:grpSp>
          <p:nvGrpSpPr>
            <p:cNvPr id="259" name="Google Shape;259;p10"/>
            <p:cNvGrpSpPr/>
            <p:nvPr/>
          </p:nvGrpSpPr>
          <p:grpSpPr>
            <a:xfrm>
              <a:off x="3099689" y="1098878"/>
              <a:ext cx="1995612" cy="1995615"/>
              <a:chOff x="6804316" y="2574806"/>
              <a:chExt cx="3585705" cy="3585705"/>
            </a:xfrm>
          </p:grpSpPr>
          <p:sp>
            <p:nvSpPr>
              <p:cNvPr id="260" name="Google Shape;260;p10"/>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61" name="Google Shape;261;p1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62" name="Google Shape;262;p1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63" name="Google Shape;263;p10"/>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64" name="Google Shape;264;p10"/>
          <p:cNvSpPr txBox="1"/>
          <p:nvPr/>
        </p:nvSpPr>
        <p:spPr>
          <a:xfrm>
            <a:off x="1191512" y="2239218"/>
            <a:ext cx="8784386"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1. Quyền truy cập: </a:t>
            </a:r>
            <a:r>
              <a:rPr lang="en-US" sz="2000">
                <a:solidFill>
                  <a:schemeClr val="dk1"/>
                </a:solidFill>
                <a:latin typeface="Times New Roman"/>
                <a:ea typeface="Times New Roman"/>
                <a:cs typeface="Times New Roman"/>
                <a:sym typeface="Times New Roman"/>
              </a:rPr>
              <a:t>Đây là modifier như public, private, protected, hoặc không có modifier. Nó xác định ai có thể truy cập hàm.</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2. Kiểu dữ liệu trả về: </a:t>
            </a:r>
            <a:r>
              <a:rPr lang="en-US" sz="2000">
                <a:solidFill>
                  <a:schemeClr val="dk1"/>
                </a:solidFill>
                <a:latin typeface="Times New Roman"/>
                <a:ea typeface="Times New Roman"/>
                <a:cs typeface="Times New Roman"/>
                <a:sym typeface="Times New Roman"/>
              </a:rPr>
              <a:t>Đây là kiểu dữ liệu của giá trị mà hàm trả về. Sử dụng void nếu hàm không trả về giá trị.</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3. Tên hàm: </a:t>
            </a:r>
            <a:r>
              <a:rPr lang="en-US" sz="2000">
                <a:solidFill>
                  <a:schemeClr val="dk1"/>
                </a:solidFill>
                <a:latin typeface="Times New Roman"/>
                <a:ea typeface="Times New Roman"/>
                <a:cs typeface="Times New Roman"/>
                <a:sym typeface="Times New Roman"/>
              </a:rPr>
              <a:t>Đây là tên bạn đặt cho hàm, tuân theo quy tắc đặt tên biến của Java.</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4. Danh sách tham số: </a:t>
            </a:r>
            <a:r>
              <a:rPr lang="en-US" sz="2000">
                <a:solidFill>
                  <a:schemeClr val="dk1"/>
                </a:solidFill>
                <a:latin typeface="Times New Roman"/>
                <a:ea typeface="Times New Roman"/>
                <a:cs typeface="Times New Roman"/>
                <a:sym typeface="Times New Roman"/>
              </a:rPr>
              <a:t>Đây là danh sách các tham số đầu vào mà hàm nhận. Mỗi tham số bao gồm kiểu dữ liệu và tên.</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5. Khối lệnh (Body): </a:t>
            </a:r>
            <a:r>
              <a:rPr lang="en-US" sz="2000">
                <a:solidFill>
                  <a:schemeClr val="dk1"/>
                </a:solidFill>
                <a:latin typeface="Times New Roman"/>
                <a:ea typeface="Times New Roman"/>
                <a:cs typeface="Times New Roman"/>
                <a:sym typeface="Times New Roman"/>
              </a:rPr>
              <a:t>Đây là nơi bạn đặt logic của hàm, bao gồm các câu lệnh và tính toán.</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6. Lệnh trả về: </a:t>
            </a:r>
            <a:r>
              <a:rPr lang="en-US" sz="2000">
                <a:solidFill>
                  <a:schemeClr val="dk1"/>
                </a:solidFill>
                <a:latin typeface="Times New Roman"/>
                <a:ea typeface="Times New Roman"/>
                <a:cs typeface="Times New Roman"/>
                <a:sym typeface="Times New Roman"/>
              </a:rPr>
              <a:t>Nếu kiểu trả về không phải void, bạn cần sử dụng lệnh return để trả về giá trị phù hợp với kiểu dữ liệu đã định.</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0" name="Google Shape;270;p1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71" name="Google Shape;271;p11"/>
          <p:cNvGrpSpPr/>
          <p:nvPr/>
        </p:nvGrpSpPr>
        <p:grpSpPr>
          <a:xfrm>
            <a:off x="976277" y="1331172"/>
            <a:ext cx="9082123" cy="723708"/>
            <a:chOff x="3129129" y="1121776"/>
            <a:chExt cx="5933741" cy="1171624"/>
          </a:xfrm>
        </p:grpSpPr>
        <p:sp>
          <p:nvSpPr>
            <p:cNvPr id="272" name="Google Shape;272;p11"/>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73" name="Google Shape;273;p11"/>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 void và Trả về</a:t>
              </a:r>
              <a:endParaRPr sz="2800" b="1">
                <a:solidFill>
                  <a:schemeClr val="lt1"/>
                </a:solidFill>
                <a:latin typeface="Times New Roman"/>
                <a:ea typeface="Times New Roman"/>
                <a:cs typeface="Times New Roman"/>
                <a:sym typeface="Times New Roman"/>
              </a:endParaRPr>
            </a:p>
          </p:txBody>
        </p:sp>
      </p:grpSp>
      <p:grpSp>
        <p:nvGrpSpPr>
          <p:cNvPr id="274" name="Google Shape;274;p11"/>
          <p:cNvGrpSpPr/>
          <p:nvPr/>
        </p:nvGrpSpPr>
        <p:grpSpPr>
          <a:xfrm>
            <a:off x="1100684" y="1324290"/>
            <a:ext cx="1472075" cy="1141899"/>
            <a:chOff x="3099689" y="1098878"/>
            <a:chExt cx="1995612" cy="1995615"/>
          </a:xfrm>
        </p:grpSpPr>
        <p:grpSp>
          <p:nvGrpSpPr>
            <p:cNvPr id="275" name="Google Shape;275;p11"/>
            <p:cNvGrpSpPr/>
            <p:nvPr/>
          </p:nvGrpSpPr>
          <p:grpSpPr>
            <a:xfrm>
              <a:off x="3099689" y="1098878"/>
              <a:ext cx="1995612" cy="1995615"/>
              <a:chOff x="6804316" y="2574806"/>
              <a:chExt cx="3585705" cy="3585705"/>
            </a:xfrm>
          </p:grpSpPr>
          <p:sp>
            <p:nvSpPr>
              <p:cNvPr id="276" name="Google Shape;276;p11"/>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77" name="Google Shape;277;p11"/>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78" name="Google Shape;278;p11"/>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79" name="Google Shape;279;p11"/>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80" name="Google Shape;280;p11"/>
          <p:cNvSpPr txBox="1"/>
          <p:nvPr/>
        </p:nvSpPr>
        <p:spPr>
          <a:xfrm>
            <a:off x="1191512" y="2239218"/>
            <a:ext cx="8784386"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1. Hàm không giá trị trả về (void methods): </a:t>
            </a:r>
            <a:r>
              <a:rPr lang="en-US" sz="2000">
                <a:solidFill>
                  <a:schemeClr val="dk1"/>
                </a:solidFill>
                <a:latin typeface="Times New Roman"/>
                <a:ea typeface="Times New Roman"/>
                <a:cs typeface="Times New Roman"/>
                <a:sym typeface="Times New Roman"/>
              </a:rPr>
              <a:t>Hàm không giá trị trả về (void method) là một loại hàm mà khi được gọi, nó thực hiện một chuỗi các câu lệnh, thường là để thực hiện một tác vụ cụ thể mà không trả về kết quả. Hàm không có kiểu dữ liệu trả về, thường được khai báo với kiểu dữ liệu void. Một ví dụ phổ biến là phương thức main trong Java.</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2. Hàm có giá trị trả về (value-returning methods): </a:t>
            </a:r>
            <a:r>
              <a:rPr lang="en-US" sz="2000">
                <a:solidFill>
                  <a:schemeClr val="dk1"/>
                </a:solidFill>
                <a:latin typeface="Times New Roman"/>
                <a:ea typeface="Times New Roman"/>
                <a:cs typeface="Times New Roman"/>
                <a:sym typeface="Times New Roman"/>
              </a:rPr>
              <a:t>Hàm có giá trị trả về (value-returning method) là một loại hàm mà khi được gọi, nó thực hiện một chuỗi các câu lệnh và trả về một giá trị kết quả dựa trên tác vụ mà nó thực hiện. Hàm này được khai báo với một kiểu dữ liệu cụ thể (ngoài kiểu void) để chỉ rõ kiểu dữ liệu của giá trị trả về.</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500"/>
                                        <p:tgtEl>
                                          <p:spTgt spid="2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86" name="Google Shape;286;p1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87" name="Google Shape;287;p12"/>
          <p:cNvGrpSpPr/>
          <p:nvPr/>
        </p:nvGrpSpPr>
        <p:grpSpPr>
          <a:xfrm>
            <a:off x="976277" y="1331172"/>
            <a:ext cx="9082123" cy="723708"/>
            <a:chOff x="3129129" y="1121776"/>
            <a:chExt cx="5933741" cy="1171624"/>
          </a:xfrm>
        </p:grpSpPr>
        <p:sp>
          <p:nvSpPr>
            <p:cNvPr id="288" name="Google Shape;288;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89" name="Google Shape;289;p12"/>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 Hàm đệ quy</a:t>
              </a:r>
              <a:endParaRPr sz="2800" b="1">
                <a:solidFill>
                  <a:schemeClr val="lt1"/>
                </a:solidFill>
                <a:latin typeface="Times New Roman"/>
                <a:ea typeface="Times New Roman"/>
                <a:cs typeface="Times New Roman"/>
                <a:sym typeface="Times New Roman"/>
              </a:endParaRPr>
            </a:p>
          </p:txBody>
        </p:sp>
      </p:grpSp>
      <p:grpSp>
        <p:nvGrpSpPr>
          <p:cNvPr id="290" name="Google Shape;290;p12"/>
          <p:cNvGrpSpPr/>
          <p:nvPr/>
        </p:nvGrpSpPr>
        <p:grpSpPr>
          <a:xfrm>
            <a:off x="1100684" y="1324290"/>
            <a:ext cx="1472075" cy="1141899"/>
            <a:chOff x="3099689" y="1098878"/>
            <a:chExt cx="1995612" cy="1995615"/>
          </a:xfrm>
        </p:grpSpPr>
        <p:grpSp>
          <p:nvGrpSpPr>
            <p:cNvPr id="291" name="Google Shape;291;p12"/>
            <p:cNvGrpSpPr/>
            <p:nvPr/>
          </p:nvGrpSpPr>
          <p:grpSpPr>
            <a:xfrm>
              <a:off x="3099689" y="1098878"/>
              <a:ext cx="1995612" cy="1995615"/>
              <a:chOff x="6804316" y="2574806"/>
              <a:chExt cx="3585705" cy="3585705"/>
            </a:xfrm>
          </p:grpSpPr>
          <p:sp>
            <p:nvSpPr>
              <p:cNvPr id="292" name="Google Shape;292;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93" name="Google Shape;293;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94" name="Google Shape;294;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95" name="Google Shape;295;p12"/>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96" name="Google Shape;296;p12"/>
          <p:cNvSpPr txBox="1"/>
          <p:nvPr/>
        </p:nvSpPr>
        <p:spPr>
          <a:xfrm>
            <a:off x="1191512" y="2239218"/>
            <a:ext cx="8784386"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Đệ quy (Recursion) </a:t>
            </a:r>
            <a:r>
              <a:rPr lang="en-US" sz="2000">
                <a:solidFill>
                  <a:schemeClr val="dk1"/>
                </a:solidFill>
                <a:latin typeface="Times New Roman"/>
                <a:ea typeface="Times New Roman"/>
                <a:cs typeface="Times New Roman"/>
                <a:sym typeface="Times New Roman"/>
              </a:rPr>
              <a:t>là một trong những giải thuật khá quen thuộc trong lập trình, mở rộng ra là trong toán học (thường được gọi với tên khác là “quy nạp”).</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Một bài toán mang tính chất đệ quy khi nó có thể được phân rã thành các bài toán nhỏ hơn nhưng mang cùng tính chất với bài toán ban đầu, các bài toán nhỏ lại được phân rã thành các bài toán nhỏ hơn nữa. Cứ tiếp tục như thế cho đến khi không thể chia nhỏ được được hoặc đạt được kết quả mong muốn.</a:t>
            </a:r>
            <a:endParaRPr/>
          </a:p>
        </p:txBody>
      </p:sp>
      <p:pic>
        <p:nvPicPr>
          <p:cNvPr id="297" name="Google Shape;297;p12"/>
          <p:cNvPicPr preferRelativeResize="0"/>
          <p:nvPr/>
        </p:nvPicPr>
        <p:blipFill rotWithShape="1">
          <a:blip r:embed="rId5">
            <a:alphaModFix/>
          </a:blip>
          <a:srcRect/>
          <a:stretch/>
        </p:blipFill>
        <p:spPr>
          <a:xfrm>
            <a:off x="2743200" y="4324362"/>
            <a:ext cx="3733800" cy="1981200"/>
          </a:xfrm>
          <a:prstGeom prst="rect">
            <a:avLst/>
          </a:prstGeom>
          <a:noFill/>
          <a:ln>
            <a:noFill/>
          </a:ln>
        </p:spPr>
      </p:pic>
      <p:sp>
        <p:nvSpPr>
          <p:cNvPr id="298" name="Google Shape;298;p12"/>
          <p:cNvSpPr/>
          <p:nvPr/>
        </p:nvSpPr>
        <p:spPr>
          <a:xfrm>
            <a:off x="6553200" y="4186374"/>
            <a:ext cx="2362200" cy="842826"/>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b="1">
                <a:solidFill>
                  <a:schemeClr val="dk1"/>
                </a:solidFill>
                <a:latin typeface="Times New Roman"/>
                <a:ea typeface="Times New Roman"/>
                <a:cs typeface="Times New Roman"/>
                <a:sym typeface="Times New Roman"/>
              </a:rPr>
              <a:t>Nếu block code if truyền vào tham số có giá trị 1. sẽ không gọi lại hàm</a:t>
            </a:r>
            <a:endParaRPr sz="1400" b="1">
              <a:solidFill>
                <a:schemeClr val="dk1"/>
              </a:solidFill>
              <a:latin typeface="Times New Roman"/>
              <a:ea typeface="Times New Roman"/>
              <a:cs typeface="Times New Roman"/>
              <a:sym typeface="Times New Roman"/>
            </a:endParaRPr>
          </a:p>
        </p:txBody>
      </p:sp>
      <p:sp>
        <p:nvSpPr>
          <p:cNvPr id="299" name="Google Shape;299;p12"/>
          <p:cNvSpPr/>
          <p:nvPr/>
        </p:nvSpPr>
        <p:spPr>
          <a:xfrm>
            <a:off x="6525986" y="5552123"/>
            <a:ext cx="2362200" cy="842826"/>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b="1">
                <a:solidFill>
                  <a:schemeClr val="dk1"/>
                </a:solidFill>
                <a:latin typeface="Times New Roman"/>
                <a:ea typeface="Times New Roman"/>
                <a:cs typeface="Times New Roman"/>
                <a:sym typeface="Times New Roman"/>
              </a:rPr>
              <a:t>Nếu block code if truyền vào tham số có giá trị khác 1. sẽ gọi lại lại hàm</a:t>
            </a:r>
            <a:endParaRPr sz="14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base">
                                        <p:cTn id="7" dur="500"/>
                                        <p:tgtEl>
                                          <p:spTgt spid="2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1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05" name="Google Shape;305;p1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06" name="Google Shape;306;p13"/>
          <p:cNvGrpSpPr/>
          <p:nvPr/>
        </p:nvGrpSpPr>
        <p:grpSpPr>
          <a:xfrm>
            <a:off x="976277" y="1331172"/>
            <a:ext cx="9082123" cy="723708"/>
            <a:chOff x="3129129" y="1121776"/>
            <a:chExt cx="5933741" cy="1171624"/>
          </a:xfrm>
        </p:grpSpPr>
        <p:sp>
          <p:nvSpPr>
            <p:cNvPr id="307" name="Google Shape;307;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08" name="Google Shape;308;p13"/>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 Hàm đệ quy</a:t>
              </a:r>
              <a:endParaRPr sz="2800" b="1">
                <a:solidFill>
                  <a:schemeClr val="lt1"/>
                </a:solidFill>
                <a:latin typeface="Times New Roman"/>
                <a:ea typeface="Times New Roman"/>
                <a:cs typeface="Times New Roman"/>
                <a:sym typeface="Times New Roman"/>
              </a:endParaRPr>
            </a:p>
          </p:txBody>
        </p:sp>
      </p:grpSp>
      <p:grpSp>
        <p:nvGrpSpPr>
          <p:cNvPr id="309" name="Google Shape;309;p13"/>
          <p:cNvGrpSpPr/>
          <p:nvPr/>
        </p:nvGrpSpPr>
        <p:grpSpPr>
          <a:xfrm>
            <a:off x="1100684" y="1324290"/>
            <a:ext cx="1472075" cy="1141899"/>
            <a:chOff x="3099689" y="1098878"/>
            <a:chExt cx="1995612" cy="1995615"/>
          </a:xfrm>
        </p:grpSpPr>
        <p:grpSp>
          <p:nvGrpSpPr>
            <p:cNvPr id="310" name="Google Shape;310;p13"/>
            <p:cNvGrpSpPr/>
            <p:nvPr/>
          </p:nvGrpSpPr>
          <p:grpSpPr>
            <a:xfrm>
              <a:off x="3099689" y="1098878"/>
              <a:ext cx="1995612" cy="1995615"/>
              <a:chOff x="6804316" y="2574806"/>
              <a:chExt cx="3585705" cy="3585705"/>
            </a:xfrm>
          </p:grpSpPr>
          <p:sp>
            <p:nvSpPr>
              <p:cNvPr id="311" name="Google Shape;311;p13"/>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12" name="Google Shape;312;p1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13" name="Google Shape;313;p1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314" name="Google Shape;314;p13"/>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315" name="Google Shape;315;p13"/>
          <p:cNvSpPr txBox="1"/>
          <p:nvPr/>
        </p:nvSpPr>
        <p:spPr>
          <a:xfrm>
            <a:off x="1191512" y="2239218"/>
            <a:ext cx="8784386"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 </a:t>
            </a:r>
            <a:r>
              <a:rPr lang="en-US" sz="2800">
                <a:solidFill>
                  <a:schemeClr val="dk1"/>
                </a:solidFill>
                <a:latin typeface="Times New Roman"/>
                <a:ea typeface="Times New Roman"/>
                <a:cs typeface="Times New Roman"/>
                <a:sym typeface="Times New Roman"/>
              </a:rPr>
              <a:t>Hàm đệ quy gọi lại chính nó trong thân hàm.</a:t>
            </a: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2. </a:t>
            </a:r>
            <a:r>
              <a:rPr lang="en-US" sz="2800">
                <a:solidFill>
                  <a:schemeClr val="dk1"/>
                </a:solidFill>
                <a:latin typeface="Times New Roman"/>
                <a:ea typeface="Times New Roman"/>
                <a:cs typeface="Times New Roman"/>
                <a:sym typeface="Times New Roman"/>
              </a:rPr>
              <a:t>Hàm đệ quy gọi phải có điểm dừng (nếu không sẽ rơi vào vòng lặp vô hạn).</a:t>
            </a: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3. Ưu điểm</a:t>
            </a:r>
            <a:r>
              <a:rPr lang="en-US" sz="2800">
                <a:solidFill>
                  <a:schemeClr val="dk1"/>
                </a:solidFill>
                <a:latin typeface="Times New Roman"/>
                <a:ea typeface="Times New Roman"/>
                <a:cs typeface="Times New Roman"/>
                <a:sym typeface="Times New Roman"/>
              </a:rPr>
              <a:t>: một số trường hợp giúp code gọn ràng, dễ hiểu, giảm độ phức tạp, đặc biệt trong việc giải quyết các vấn đề dựa trên cấu trúc cây.</a:t>
            </a: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4. Nhược điểm</a:t>
            </a:r>
            <a:r>
              <a:rPr lang="en-US" sz="2800">
                <a:solidFill>
                  <a:schemeClr val="dk1"/>
                </a:solidFill>
                <a:latin typeface="Times New Roman"/>
                <a:ea typeface="Times New Roman"/>
                <a:cs typeface="Times New Roman"/>
                <a:sym typeface="Times New Roman"/>
              </a:rPr>
              <a:t>: không tối ưu về mặt thời gian (so với sử dụng vòng lặp), gây tốn bộ nhớ.</a:t>
            </a: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500"/>
                                        <p:tgtEl>
                                          <p:spTgt spid="3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21" name="Google Shape;321;p1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22" name="Google Shape;322;p14"/>
          <p:cNvGrpSpPr/>
          <p:nvPr/>
        </p:nvGrpSpPr>
        <p:grpSpPr>
          <a:xfrm>
            <a:off x="1281077" y="1026016"/>
            <a:ext cx="9082123" cy="723708"/>
            <a:chOff x="3129129" y="1121776"/>
            <a:chExt cx="5933741" cy="1171624"/>
          </a:xfrm>
        </p:grpSpPr>
        <p:sp>
          <p:nvSpPr>
            <p:cNvPr id="323" name="Google Shape;323;p14"/>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24" name="Google Shape;324;p14"/>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(Method)</a:t>
              </a:r>
              <a:endParaRPr sz="2800" b="1">
                <a:solidFill>
                  <a:schemeClr val="lt1"/>
                </a:solidFill>
                <a:latin typeface="Times New Roman"/>
                <a:ea typeface="Times New Roman"/>
                <a:cs typeface="Times New Roman"/>
                <a:sym typeface="Times New Roman"/>
              </a:endParaRPr>
            </a:p>
          </p:txBody>
        </p:sp>
      </p:grpSp>
      <p:grpSp>
        <p:nvGrpSpPr>
          <p:cNvPr id="325" name="Google Shape;325;p14"/>
          <p:cNvGrpSpPr/>
          <p:nvPr/>
        </p:nvGrpSpPr>
        <p:grpSpPr>
          <a:xfrm>
            <a:off x="1405484" y="1019134"/>
            <a:ext cx="1472075" cy="1141899"/>
            <a:chOff x="3099689" y="1098878"/>
            <a:chExt cx="1995612" cy="1995615"/>
          </a:xfrm>
        </p:grpSpPr>
        <p:grpSp>
          <p:nvGrpSpPr>
            <p:cNvPr id="326" name="Google Shape;326;p14"/>
            <p:cNvGrpSpPr/>
            <p:nvPr/>
          </p:nvGrpSpPr>
          <p:grpSpPr>
            <a:xfrm>
              <a:off x="3099689" y="1098878"/>
              <a:ext cx="1995612" cy="1995615"/>
              <a:chOff x="6804316" y="2574806"/>
              <a:chExt cx="3585705" cy="3585705"/>
            </a:xfrm>
          </p:grpSpPr>
          <p:sp>
            <p:nvSpPr>
              <p:cNvPr id="327" name="Google Shape;327;p14"/>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28" name="Google Shape;328;p1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29" name="Google Shape;329;p1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330" name="Google Shape;330;p14"/>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331" name="Google Shape;331;p14"/>
          <p:cNvSpPr txBox="1"/>
          <p:nvPr/>
        </p:nvSpPr>
        <p:spPr>
          <a:xfrm>
            <a:off x="1361274" y="1770995"/>
            <a:ext cx="8589363" cy="138499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Chữa bài tập giải phương trình bậc nhất và phương trình bậc 2 trong đó phương trình bậc 2 sử dụng lại hàm phương trình bậc nhất</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p:tgtEl>
                                          <p:spTgt spid="3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7" name="Google Shape;337;p1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38" name="Google Shape;338;p15"/>
          <p:cNvGrpSpPr/>
          <p:nvPr/>
        </p:nvGrpSpPr>
        <p:grpSpPr>
          <a:xfrm>
            <a:off x="1549928" y="1163488"/>
            <a:ext cx="8889472" cy="701040"/>
            <a:chOff x="3129129" y="1121776"/>
            <a:chExt cx="5933741" cy="1171624"/>
          </a:xfrm>
        </p:grpSpPr>
        <p:sp>
          <p:nvSpPr>
            <p:cNvPr id="339" name="Google Shape;339;p1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40" name="Google Shape;340;p15"/>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341" name="Google Shape;341;p15"/>
          <p:cNvSpPr txBox="1"/>
          <p:nvPr/>
        </p:nvSpPr>
        <p:spPr>
          <a:xfrm>
            <a:off x="2922493" y="1275782"/>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342" name="Google Shape;342;p15"/>
          <p:cNvGrpSpPr/>
          <p:nvPr/>
        </p:nvGrpSpPr>
        <p:grpSpPr>
          <a:xfrm>
            <a:off x="1956523" y="1133394"/>
            <a:ext cx="860201" cy="789889"/>
            <a:chOff x="2912215" y="455848"/>
            <a:chExt cx="1066422" cy="1974366"/>
          </a:xfrm>
        </p:grpSpPr>
        <p:grpSp>
          <p:nvGrpSpPr>
            <p:cNvPr id="343" name="Google Shape;343;p15"/>
            <p:cNvGrpSpPr/>
            <p:nvPr/>
          </p:nvGrpSpPr>
          <p:grpSpPr>
            <a:xfrm>
              <a:off x="2912215" y="455848"/>
              <a:ext cx="1066422" cy="1974366"/>
              <a:chOff x="2996200" y="693603"/>
              <a:chExt cx="1014663" cy="1878543"/>
            </a:xfrm>
          </p:grpSpPr>
          <p:sp>
            <p:nvSpPr>
              <p:cNvPr id="344" name="Google Shape;344;p15"/>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45" name="Google Shape;345;p15"/>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46" name="Google Shape;346;p15"/>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347" name="Google Shape;347;p15"/>
          <p:cNvSpPr/>
          <p:nvPr/>
        </p:nvSpPr>
        <p:spPr>
          <a:xfrm>
            <a:off x="1789930" y="2044836"/>
            <a:ext cx="2890689" cy="561861"/>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1.Vòng lặp for</a:t>
            </a:r>
            <a:endParaRPr/>
          </a:p>
        </p:txBody>
      </p:sp>
      <p:sp>
        <p:nvSpPr>
          <p:cNvPr id="348" name="Google Shape;348;p15"/>
          <p:cNvSpPr/>
          <p:nvPr/>
        </p:nvSpPr>
        <p:spPr>
          <a:xfrm>
            <a:off x="2386622" y="2784432"/>
            <a:ext cx="5461978" cy="56186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Duyệt theo chỉ số(index)</a:t>
            </a:r>
            <a:endParaRPr/>
          </a:p>
        </p:txBody>
      </p:sp>
      <p:sp>
        <p:nvSpPr>
          <p:cNvPr id="349" name="Google Shape;349;p15"/>
          <p:cNvSpPr/>
          <p:nvPr/>
        </p:nvSpPr>
        <p:spPr>
          <a:xfrm>
            <a:off x="3020759" y="3529174"/>
            <a:ext cx="5056441" cy="56186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Biết trước số lần lặp</a:t>
            </a:r>
            <a:endParaRPr/>
          </a:p>
        </p:txBody>
      </p:sp>
      <p:sp>
        <p:nvSpPr>
          <p:cNvPr id="350" name="Google Shape;350;p15"/>
          <p:cNvSpPr/>
          <p:nvPr/>
        </p:nvSpPr>
        <p:spPr>
          <a:xfrm>
            <a:off x="4888107" y="4266197"/>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Cú pháp</a:t>
            </a:r>
            <a:endParaRPr/>
          </a:p>
        </p:txBody>
      </p:sp>
      <p:sp>
        <p:nvSpPr>
          <p:cNvPr id="351" name="Google Shape;351;p15"/>
          <p:cNvSpPr/>
          <p:nvPr/>
        </p:nvSpPr>
        <p:spPr>
          <a:xfrm>
            <a:off x="1295400" y="4996994"/>
            <a:ext cx="10667999" cy="1251406"/>
          </a:xfrm>
          <a:prstGeom prst="rect">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for</a:t>
            </a:r>
            <a:r>
              <a:rPr lang="en-US" sz="2800">
                <a:solidFill>
                  <a:srgbClr val="0C0C0C"/>
                </a:solidFill>
                <a:latin typeface="Arial"/>
                <a:ea typeface="Arial"/>
                <a:cs typeface="Arial"/>
                <a:sym typeface="Arial"/>
              </a:rPr>
              <a:t>(chỉ số bắt đầu lặp</a:t>
            </a:r>
            <a:r>
              <a:rPr lang="en-US" sz="2800">
                <a:solidFill>
                  <a:srgbClr val="C00000"/>
                </a:solidFill>
                <a:latin typeface="Arial"/>
                <a:ea typeface="Arial"/>
                <a:cs typeface="Arial"/>
                <a:sym typeface="Arial"/>
              </a:rPr>
              <a:t>;</a:t>
            </a:r>
            <a:r>
              <a:rPr lang="en-US" sz="2800">
                <a:solidFill>
                  <a:srgbClr val="0C0C0C"/>
                </a:solidFill>
                <a:latin typeface="Arial"/>
                <a:ea typeface="Arial"/>
                <a:cs typeface="Arial"/>
                <a:sym typeface="Arial"/>
              </a:rPr>
              <a:t> điều kiện lặp</a:t>
            </a:r>
            <a:r>
              <a:rPr lang="en-US" sz="2800">
                <a:solidFill>
                  <a:srgbClr val="C00000"/>
                </a:solidFill>
                <a:latin typeface="Arial"/>
                <a:ea typeface="Arial"/>
                <a:cs typeface="Arial"/>
                <a:sym typeface="Arial"/>
              </a:rPr>
              <a:t>;</a:t>
            </a:r>
            <a:r>
              <a:rPr lang="en-US" sz="2800">
                <a:solidFill>
                  <a:srgbClr val="0C0C0C"/>
                </a:solidFill>
                <a:latin typeface="Arial"/>
                <a:ea typeface="Arial"/>
                <a:cs typeface="Arial"/>
                <a:sym typeface="Arial"/>
              </a:rPr>
              <a:t> tăng/giảm chỉ số lặp) {</a:t>
            </a:r>
            <a:br>
              <a:rPr lang="en-US" sz="2800">
                <a:solidFill>
                  <a:srgbClr val="0C0C0C"/>
                </a:solidFill>
                <a:latin typeface="Arial"/>
                <a:ea typeface="Arial"/>
                <a:cs typeface="Arial"/>
                <a:sym typeface="Arial"/>
              </a:rPr>
            </a:br>
            <a:r>
              <a:rPr lang="en-US" sz="2800">
                <a:solidFill>
                  <a:srgbClr val="0C0C0C"/>
                </a:solidFill>
                <a:latin typeface="Arial"/>
                <a:ea typeface="Arial"/>
                <a:cs typeface="Arial"/>
                <a:sym typeface="Arial"/>
              </a:rPr>
              <a:t>	//Khối lệnh lặp</a:t>
            </a:r>
            <a:endParaRPr sz="2800">
              <a:solidFill>
                <a:srgbClr val="0C0C0C"/>
              </a:solidFill>
              <a:latin typeface="Arial"/>
              <a:ea typeface="Arial"/>
              <a:cs typeface="Arial"/>
              <a:sym typeface="Arial"/>
            </a:endParaRPr>
          </a:p>
          <a:p>
            <a:pPr marL="0" marR="0" lvl="0" indent="0" algn="l" rtl="0">
              <a:spcBef>
                <a:spcPts val="0"/>
              </a:spcBef>
              <a:spcAft>
                <a:spcPts val="0"/>
              </a:spcAft>
              <a:buNone/>
            </a:pPr>
            <a:r>
              <a:rPr lang="en-US" sz="2800">
                <a:solidFill>
                  <a:srgbClr val="0C0C0C"/>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base">
                                        <p:cTn id="7" dur="500"/>
                                        <p:tgtEl>
                                          <p:spTgt spid="33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42"/>
                                        </p:tgtEl>
                                        <p:attrNameLst>
                                          <p:attrName>style.visibility</p:attrName>
                                        </p:attrNameLst>
                                      </p:cBhvr>
                                      <p:to>
                                        <p:strVal val="visible"/>
                                      </p:to>
                                    </p:set>
                                    <p:anim calcmode="lin" valueType="num">
                                      <p:cBhvr additive="base">
                                        <p:cTn id="11" dur="500"/>
                                        <p:tgtEl>
                                          <p:spTgt spid="3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7" name="Google Shape;357;p1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58" name="Google Shape;358;p16"/>
          <p:cNvGrpSpPr/>
          <p:nvPr/>
        </p:nvGrpSpPr>
        <p:grpSpPr>
          <a:xfrm>
            <a:off x="1702328" y="1411078"/>
            <a:ext cx="8889472" cy="701040"/>
            <a:chOff x="3129129" y="1121776"/>
            <a:chExt cx="5933741" cy="1171624"/>
          </a:xfrm>
        </p:grpSpPr>
        <p:sp>
          <p:nvSpPr>
            <p:cNvPr id="359" name="Google Shape;359;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60" name="Google Shape;360;p16"/>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361" name="Google Shape;361;p16"/>
          <p:cNvSpPr txBox="1"/>
          <p:nvPr/>
        </p:nvSpPr>
        <p:spPr>
          <a:xfrm>
            <a:off x="3074893" y="1523372"/>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362" name="Google Shape;362;p16"/>
          <p:cNvGrpSpPr/>
          <p:nvPr/>
        </p:nvGrpSpPr>
        <p:grpSpPr>
          <a:xfrm>
            <a:off x="2108923" y="1380984"/>
            <a:ext cx="860201" cy="789889"/>
            <a:chOff x="2912215" y="455848"/>
            <a:chExt cx="1066422" cy="1974366"/>
          </a:xfrm>
        </p:grpSpPr>
        <p:grpSp>
          <p:nvGrpSpPr>
            <p:cNvPr id="363" name="Google Shape;363;p16"/>
            <p:cNvGrpSpPr/>
            <p:nvPr/>
          </p:nvGrpSpPr>
          <p:grpSpPr>
            <a:xfrm>
              <a:off x="2912215" y="455848"/>
              <a:ext cx="1066422" cy="1974366"/>
              <a:chOff x="2996200" y="693603"/>
              <a:chExt cx="1014663" cy="1878543"/>
            </a:xfrm>
          </p:grpSpPr>
          <p:sp>
            <p:nvSpPr>
              <p:cNvPr id="364" name="Google Shape;364;p16"/>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65" name="Google Shape;365;p16"/>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66" name="Google Shape;366;p16"/>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367" name="Google Shape;367;p16"/>
          <p:cNvPicPr preferRelativeResize="0"/>
          <p:nvPr/>
        </p:nvPicPr>
        <p:blipFill rotWithShape="1">
          <a:blip r:embed="rId5">
            <a:alphaModFix/>
          </a:blip>
          <a:srcRect/>
          <a:stretch/>
        </p:blipFill>
        <p:spPr>
          <a:xfrm>
            <a:off x="3100772" y="2190883"/>
            <a:ext cx="5800725" cy="3457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8"/>
                                        </p:tgtEl>
                                        <p:attrNameLst>
                                          <p:attrName>style.visibility</p:attrName>
                                        </p:attrNameLst>
                                      </p:cBhvr>
                                      <p:to>
                                        <p:strVal val="visible"/>
                                      </p:to>
                                    </p:set>
                                    <p:anim calcmode="lin" valueType="num">
                                      <p:cBhvr additive="base">
                                        <p:cTn id="7" dur="500"/>
                                        <p:tgtEl>
                                          <p:spTgt spid="35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62"/>
                                        </p:tgtEl>
                                        <p:attrNameLst>
                                          <p:attrName>style.visibility</p:attrName>
                                        </p:attrNameLst>
                                      </p:cBhvr>
                                      <p:to>
                                        <p:strVal val="visible"/>
                                      </p:to>
                                    </p:set>
                                    <p:anim calcmode="lin" valueType="num">
                                      <p:cBhvr additive="base">
                                        <p:cTn id="11" dur="500"/>
                                        <p:tgtEl>
                                          <p:spTgt spid="3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73" name="Google Shape;373;p1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74" name="Google Shape;374;p17"/>
          <p:cNvGrpSpPr/>
          <p:nvPr/>
        </p:nvGrpSpPr>
        <p:grpSpPr>
          <a:xfrm>
            <a:off x="1702328" y="1411078"/>
            <a:ext cx="8889472" cy="701040"/>
            <a:chOff x="3129129" y="1121776"/>
            <a:chExt cx="5933741" cy="1171624"/>
          </a:xfrm>
        </p:grpSpPr>
        <p:sp>
          <p:nvSpPr>
            <p:cNvPr id="375" name="Google Shape;375;p1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76" name="Google Shape;376;p17"/>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377" name="Google Shape;377;p17"/>
          <p:cNvSpPr txBox="1"/>
          <p:nvPr/>
        </p:nvSpPr>
        <p:spPr>
          <a:xfrm>
            <a:off x="3074893" y="1523372"/>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378" name="Google Shape;378;p17"/>
          <p:cNvGrpSpPr/>
          <p:nvPr/>
        </p:nvGrpSpPr>
        <p:grpSpPr>
          <a:xfrm>
            <a:off x="2108923" y="1380984"/>
            <a:ext cx="860201" cy="789889"/>
            <a:chOff x="2912215" y="455848"/>
            <a:chExt cx="1066422" cy="1974366"/>
          </a:xfrm>
        </p:grpSpPr>
        <p:grpSp>
          <p:nvGrpSpPr>
            <p:cNvPr id="379" name="Google Shape;379;p17"/>
            <p:cNvGrpSpPr/>
            <p:nvPr/>
          </p:nvGrpSpPr>
          <p:grpSpPr>
            <a:xfrm>
              <a:off x="2912215" y="455848"/>
              <a:ext cx="1066422" cy="1974366"/>
              <a:chOff x="2996200" y="693603"/>
              <a:chExt cx="1014663" cy="1878543"/>
            </a:xfrm>
          </p:grpSpPr>
          <p:sp>
            <p:nvSpPr>
              <p:cNvPr id="380" name="Google Shape;380;p17"/>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81" name="Google Shape;381;p17"/>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82" name="Google Shape;382;p17"/>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383" name="Google Shape;383;p17"/>
          <p:cNvSpPr/>
          <p:nvPr/>
        </p:nvSpPr>
        <p:spPr>
          <a:xfrm>
            <a:off x="5040506" y="2148818"/>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Ví Dụ</a:t>
            </a:r>
            <a:endParaRPr/>
          </a:p>
        </p:txBody>
      </p:sp>
      <p:pic>
        <p:nvPicPr>
          <p:cNvPr id="384" name="Google Shape;384;p17"/>
          <p:cNvPicPr preferRelativeResize="0"/>
          <p:nvPr/>
        </p:nvPicPr>
        <p:blipFill rotWithShape="1">
          <a:blip r:embed="rId5">
            <a:alphaModFix/>
          </a:blip>
          <a:srcRect/>
          <a:stretch/>
        </p:blipFill>
        <p:spPr>
          <a:xfrm>
            <a:off x="1999296" y="2985710"/>
            <a:ext cx="8179292" cy="33388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 calcmode="lin" valueType="num">
                                      <p:cBhvr additive="base">
                                        <p:cTn id="7" dur="500"/>
                                        <p:tgtEl>
                                          <p:spTgt spid="37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78"/>
                                        </p:tgtEl>
                                        <p:attrNameLst>
                                          <p:attrName>style.visibility</p:attrName>
                                        </p:attrNameLst>
                                      </p:cBhvr>
                                      <p:to>
                                        <p:strVal val="visible"/>
                                      </p:to>
                                    </p:set>
                                    <p:anim calcmode="lin" valueType="num">
                                      <p:cBhvr additive="base">
                                        <p:cTn id="11" dur="500"/>
                                        <p:tgtEl>
                                          <p:spTgt spid="3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90" name="Google Shape;390;p1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91" name="Google Shape;391;p18"/>
          <p:cNvGrpSpPr/>
          <p:nvPr/>
        </p:nvGrpSpPr>
        <p:grpSpPr>
          <a:xfrm>
            <a:off x="1702328" y="1173094"/>
            <a:ext cx="8889472" cy="701040"/>
            <a:chOff x="3129129" y="1121776"/>
            <a:chExt cx="5933741" cy="1171624"/>
          </a:xfrm>
        </p:grpSpPr>
        <p:sp>
          <p:nvSpPr>
            <p:cNvPr id="392" name="Google Shape;392;p18"/>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93" name="Google Shape;393;p18"/>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394" name="Google Shape;394;p18"/>
          <p:cNvSpPr txBox="1"/>
          <p:nvPr/>
        </p:nvSpPr>
        <p:spPr>
          <a:xfrm>
            <a:off x="3074893" y="1285388"/>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395" name="Google Shape;395;p18"/>
          <p:cNvGrpSpPr/>
          <p:nvPr/>
        </p:nvGrpSpPr>
        <p:grpSpPr>
          <a:xfrm>
            <a:off x="2108923" y="1143000"/>
            <a:ext cx="860201" cy="789889"/>
            <a:chOff x="2912215" y="455848"/>
            <a:chExt cx="1066422" cy="1974366"/>
          </a:xfrm>
        </p:grpSpPr>
        <p:grpSp>
          <p:nvGrpSpPr>
            <p:cNvPr id="396" name="Google Shape;396;p18"/>
            <p:cNvGrpSpPr/>
            <p:nvPr/>
          </p:nvGrpSpPr>
          <p:grpSpPr>
            <a:xfrm>
              <a:off x="2912215" y="455848"/>
              <a:ext cx="1066422" cy="1974366"/>
              <a:chOff x="2996200" y="693603"/>
              <a:chExt cx="1014663" cy="1878543"/>
            </a:xfrm>
          </p:grpSpPr>
          <p:sp>
            <p:nvSpPr>
              <p:cNvPr id="397" name="Google Shape;397;p18"/>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98" name="Google Shape;398;p18"/>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99" name="Google Shape;399;p18"/>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400" name="Google Shape;400;p18"/>
          <p:cNvSpPr/>
          <p:nvPr/>
        </p:nvSpPr>
        <p:spPr>
          <a:xfrm>
            <a:off x="1942329" y="1944250"/>
            <a:ext cx="4058478" cy="428192"/>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1.Vòng lặp while()</a:t>
            </a:r>
            <a:endParaRPr/>
          </a:p>
        </p:txBody>
      </p:sp>
      <p:sp>
        <p:nvSpPr>
          <p:cNvPr id="401" name="Google Shape;401;p18"/>
          <p:cNvSpPr/>
          <p:nvPr/>
        </p:nvSpPr>
        <p:spPr>
          <a:xfrm>
            <a:off x="2561056" y="2521191"/>
            <a:ext cx="7040144" cy="428192"/>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KHÔNG duyệt theo chỉ số(index)</a:t>
            </a:r>
            <a:endParaRPr/>
          </a:p>
        </p:txBody>
      </p:sp>
      <p:sp>
        <p:nvSpPr>
          <p:cNvPr id="402" name="Google Shape;402;p18"/>
          <p:cNvSpPr/>
          <p:nvPr/>
        </p:nvSpPr>
        <p:spPr>
          <a:xfrm>
            <a:off x="3074893" y="3200554"/>
            <a:ext cx="6602507" cy="39257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KHÔNG biết trước số lần lặp</a:t>
            </a:r>
            <a:endParaRPr/>
          </a:p>
        </p:txBody>
      </p:sp>
      <p:sp>
        <p:nvSpPr>
          <p:cNvPr id="403" name="Google Shape;403;p18"/>
          <p:cNvSpPr/>
          <p:nvPr/>
        </p:nvSpPr>
        <p:spPr>
          <a:xfrm>
            <a:off x="5040507" y="4275803"/>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Cú pháp</a:t>
            </a:r>
            <a:endParaRPr/>
          </a:p>
        </p:txBody>
      </p:sp>
      <p:sp>
        <p:nvSpPr>
          <p:cNvPr id="404" name="Google Shape;404;p18"/>
          <p:cNvSpPr/>
          <p:nvPr/>
        </p:nvSpPr>
        <p:spPr>
          <a:xfrm>
            <a:off x="1447801" y="5006600"/>
            <a:ext cx="10363200" cy="1251406"/>
          </a:xfrm>
          <a:prstGeom prst="rect">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while</a:t>
            </a:r>
            <a:r>
              <a:rPr lang="en-US" sz="2800">
                <a:solidFill>
                  <a:schemeClr val="dk1"/>
                </a:solidFill>
                <a:latin typeface="Arial"/>
                <a:ea typeface="Arial"/>
                <a:cs typeface="Arial"/>
                <a:sym typeface="Arial"/>
              </a:rPr>
              <a:t>(điều kiện lặp){</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	//Khối lệnh lặp</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
        <p:nvSpPr>
          <p:cNvPr id="405" name="Google Shape;405;p18"/>
          <p:cNvSpPr/>
          <p:nvPr/>
        </p:nvSpPr>
        <p:spPr>
          <a:xfrm>
            <a:off x="3485581" y="3803906"/>
            <a:ext cx="7411019" cy="39257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Kiểm tra điều kiện trước rồi lặp</a:t>
            </a:r>
            <a:endParaRPr sz="2800">
              <a:solidFill>
                <a:srgbClr val="C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additive="base">
                                        <p:cTn id="7" dur="500"/>
                                        <p:tgtEl>
                                          <p:spTgt spid="39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95"/>
                                        </p:tgtEl>
                                        <p:attrNameLst>
                                          <p:attrName>style.visibility</p:attrName>
                                        </p:attrNameLst>
                                      </p:cBhvr>
                                      <p:to>
                                        <p:strVal val="visible"/>
                                      </p:to>
                                    </p:set>
                                    <p:anim calcmode="lin" valueType="num">
                                      <p:cBhvr additive="base">
                                        <p:cTn id="11" dur="5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1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11" name="Google Shape;411;p1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12" name="Google Shape;412;p19"/>
          <p:cNvGrpSpPr/>
          <p:nvPr/>
        </p:nvGrpSpPr>
        <p:grpSpPr>
          <a:xfrm>
            <a:off x="1321328" y="1173094"/>
            <a:ext cx="8889472" cy="701040"/>
            <a:chOff x="3129129" y="1121776"/>
            <a:chExt cx="5933741" cy="1171624"/>
          </a:xfrm>
        </p:grpSpPr>
        <p:sp>
          <p:nvSpPr>
            <p:cNvPr id="413" name="Google Shape;413;p19"/>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14" name="Google Shape;414;p19"/>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15" name="Google Shape;415;p19"/>
          <p:cNvSpPr txBox="1"/>
          <p:nvPr/>
        </p:nvSpPr>
        <p:spPr>
          <a:xfrm>
            <a:off x="2693893" y="1285388"/>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416" name="Google Shape;416;p19"/>
          <p:cNvGrpSpPr/>
          <p:nvPr/>
        </p:nvGrpSpPr>
        <p:grpSpPr>
          <a:xfrm>
            <a:off x="1727923" y="1143000"/>
            <a:ext cx="860201" cy="789889"/>
            <a:chOff x="2912215" y="455848"/>
            <a:chExt cx="1066422" cy="1974366"/>
          </a:xfrm>
        </p:grpSpPr>
        <p:grpSp>
          <p:nvGrpSpPr>
            <p:cNvPr id="417" name="Google Shape;417;p19"/>
            <p:cNvGrpSpPr/>
            <p:nvPr/>
          </p:nvGrpSpPr>
          <p:grpSpPr>
            <a:xfrm>
              <a:off x="2912215" y="455848"/>
              <a:ext cx="1066422" cy="1974366"/>
              <a:chOff x="2996200" y="693603"/>
              <a:chExt cx="1014663" cy="1878543"/>
            </a:xfrm>
          </p:grpSpPr>
          <p:sp>
            <p:nvSpPr>
              <p:cNvPr id="418" name="Google Shape;418;p19"/>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19" name="Google Shape;419;p19"/>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20" name="Google Shape;420;p19"/>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421" name="Google Shape;421;p19" descr="Vòng lặp while trong java với ví dụ cụ thể - Deft Blog"/>
          <p:cNvPicPr preferRelativeResize="0"/>
          <p:nvPr/>
        </p:nvPicPr>
        <p:blipFill rotWithShape="1">
          <a:blip r:embed="rId5">
            <a:alphaModFix/>
          </a:blip>
          <a:srcRect/>
          <a:stretch/>
        </p:blipFill>
        <p:spPr>
          <a:xfrm>
            <a:off x="3657600" y="2403916"/>
            <a:ext cx="4010025" cy="3924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500"/>
                                        <p:tgtEl>
                                          <p:spTgt spid="41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 calcmode="lin" valueType="num">
                                      <p:cBhvr additive="base">
                                        <p:cTn id="11" dur="500"/>
                                        <p:tgtEl>
                                          <p:spTgt spid="4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3" name="Google Shape;73;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74" name="Google Shape;74;p2"/>
          <p:cNvSpPr txBox="1"/>
          <p:nvPr/>
        </p:nvSpPr>
        <p:spPr>
          <a:xfrm>
            <a:off x="526873" y="2719223"/>
            <a:ext cx="1717068" cy="11544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663A77"/>
                </a:solidFill>
                <a:latin typeface="Times New Roman"/>
                <a:ea typeface="Times New Roman"/>
                <a:cs typeface="Times New Roman"/>
                <a:sym typeface="Times New Roman"/>
              </a:rPr>
              <a:t>NỘI DUNG</a:t>
            </a:r>
            <a:endParaRPr sz="2800" b="1" i="0" u="none" strike="noStrike" cap="none">
              <a:solidFill>
                <a:srgbClr val="663A77"/>
              </a:solidFill>
              <a:latin typeface="Times New Roman"/>
              <a:ea typeface="Times New Roman"/>
              <a:cs typeface="Times New Roman"/>
              <a:sym typeface="Times New Roman"/>
            </a:endParaRPr>
          </a:p>
        </p:txBody>
      </p:sp>
      <p:grpSp>
        <p:nvGrpSpPr>
          <p:cNvPr id="75" name="Google Shape;75;p2"/>
          <p:cNvGrpSpPr/>
          <p:nvPr/>
        </p:nvGrpSpPr>
        <p:grpSpPr>
          <a:xfrm>
            <a:off x="2341688" y="4684882"/>
            <a:ext cx="805150" cy="718592"/>
            <a:chOff x="3262497" y="1084626"/>
            <a:chExt cx="1126854" cy="958123"/>
          </a:xfrm>
        </p:grpSpPr>
        <p:grpSp>
          <p:nvGrpSpPr>
            <p:cNvPr id="76" name="Google Shape;76;p2"/>
            <p:cNvGrpSpPr/>
            <p:nvPr/>
          </p:nvGrpSpPr>
          <p:grpSpPr>
            <a:xfrm>
              <a:off x="3262497" y="1084626"/>
              <a:ext cx="1126854" cy="958123"/>
              <a:chOff x="2892834" y="1141776"/>
              <a:chExt cx="1126854" cy="958123"/>
            </a:xfrm>
          </p:grpSpPr>
          <p:sp>
            <p:nvSpPr>
              <p:cNvPr id="77" name="Google Shape;77;p2"/>
              <p:cNvSpPr/>
              <p:nvPr/>
            </p:nvSpPr>
            <p:spPr>
              <a:xfrm>
                <a:off x="2943363" y="114177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78" name="Google Shape;78;p2"/>
              <p:cNvSpPr/>
              <p:nvPr/>
            </p:nvSpPr>
            <p:spPr>
              <a:xfrm>
                <a:off x="2892834" y="1178024"/>
                <a:ext cx="1063215" cy="901028"/>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79" name="Google Shape;79;p2"/>
            <p:cNvSpPr txBox="1"/>
            <p:nvPr/>
          </p:nvSpPr>
          <p:spPr>
            <a:xfrm>
              <a:off x="3266480" y="1209433"/>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04</a:t>
              </a:r>
              <a:endParaRPr sz="2800" b="0" i="0" u="none" strike="noStrike" cap="none">
                <a:solidFill>
                  <a:schemeClr val="lt1"/>
                </a:solidFill>
                <a:latin typeface="Impact"/>
                <a:ea typeface="Impact"/>
                <a:cs typeface="Impact"/>
                <a:sym typeface="Impact"/>
              </a:endParaRPr>
            </a:p>
          </p:txBody>
        </p:sp>
      </p:grpSp>
      <p:grpSp>
        <p:nvGrpSpPr>
          <p:cNvPr id="80" name="Google Shape;80;p2" descr="Làm  Quen Với Hàm(Method) Trong Java"/>
          <p:cNvGrpSpPr/>
          <p:nvPr/>
        </p:nvGrpSpPr>
        <p:grpSpPr>
          <a:xfrm>
            <a:off x="3534569" y="4682774"/>
            <a:ext cx="6081234" cy="803626"/>
            <a:chOff x="4555084" y="1092328"/>
            <a:chExt cx="4389024" cy="1150809"/>
          </a:xfrm>
        </p:grpSpPr>
        <p:pic>
          <p:nvPicPr>
            <p:cNvPr id="81" name="Google Shape;81;p2"/>
            <p:cNvPicPr preferRelativeResize="0"/>
            <p:nvPr/>
          </p:nvPicPr>
          <p:blipFill rotWithShape="1">
            <a:blip r:embed="rId5">
              <a:alphaModFix/>
            </a:blip>
            <a:srcRect t="76775"/>
            <a:stretch/>
          </p:blipFill>
          <p:spPr>
            <a:xfrm>
              <a:off x="4926460" y="2041830"/>
              <a:ext cx="3646270" cy="201307"/>
            </a:xfrm>
            <a:prstGeom prst="rect">
              <a:avLst/>
            </a:prstGeom>
            <a:noFill/>
            <a:ln>
              <a:noFill/>
            </a:ln>
          </p:spPr>
        </p:pic>
        <p:sp>
          <p:nvSpPr>
            <p:cNvPr id="82" name="Google Shape;82;p2" descr="Làm  Quen Với Hàm(Method)"/>
            <p:cNvSpPr/>
            <p:nvPr/>
          </p:nvSpPr>
          <p:spPr>
            <a:xfrm>
              <a:off x="4555084" y="1092328"/>
              <a:ext cx="4389024" cy="958121"/>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rgbClr val="E87071"/>
                  </a:solidFill>
                  <a:latin typeface="Times New Roman"/>
                  <a:ea typeface="Times New Roman"/>
                  <a:cs typeface="Times New Roman"/>
                  <a:sym typeface="Times New Roman"/>
                </a:rPr>
                <a:t>Lệnh Điều Khiển Trong Vòng Lặp</a:t>
              </a:r>
              <a:endParaRPr sz="2800" b="1">
                <a:solidFill>
                  <a:srgbClr val="E87071"/>
                </a:solidFill>
                <a:latin typeface="Times New Roman"/>
                <a:ea typeface="Times New Roman"/>
                <a:cs typeface="Times New Roman"/>
                <a:sym typeface="Times New Roman"/>
              </a:endParaRPr>
            </a:p>
          </p:txBody>
        </p:sp>
      </p:grpSp>
      <p:grpSp>
        <p:nvGrpSpPr>
          <p:cNvPr id="83" name="Google Shape;83;p2"/>
          <p:cNvGrpSpPr/>
          <p:nvPr/>
        </p:nvGrpSpPr>
        <p:grpSpPr>
          <a:xfrm>
            <a:off x="2350469" y="3603913"/>
            <a:ext cx="750898" cy="718592"/>
            <a:chOff x="3227162" y="3591385"/>
            <a:chExt cx="1089578" cy="958123"/>
          </a:xfrm>
        </p:grpSpPr>
        <p:grpSp>
          <p:nvGrpSpPr>
            <p:cNvPr id="84" name="Google Shape;84;p2"/>
            <p:cNvGrpSpPr/>
            <p:nvPr/>
          </p:nvGrpSpPr>
          <p:grpSpPr>
            <a:xfrm>
              <a:off x="3227162" y="3591385"/>
              <a:ext cx="1089578" cy="958123"/>
              <a:chOff x="2857499" y="1149477"/>
              <a:chExt cx="1089578" cy="958123"/>
            </a:xfrm>
          </p:grpSpPr>
          <p:sp>
            <p:nvSpPr>
              <p:cNvPr id="85" name="Google Shape;85;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86" name="Google Shape;86;p2"/>
              <p:cNvSpPr/>
              <p:nvPr/>
            </p:nvSpPr>
            <p:spPr>
              <a:xfrm>
                <a:off x="2883862" y="1159582"/>
                <a:ext cx="1063215" cy="901028"/>
              </a:xfrm>
              <a:prstGeom prst="roundRect">
                <a:avLst>
                  <a:gd name="adj" fmla="val 13889"/>
                </a:avLst>
              </a:prstGeom>
              <a:solidFill>
                <a:srgbClr val="E870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87" name="Google Shape;87;p2"/>
            <p:cNvSpPr txBox="1"/>
            <p:nvPr/>
          </p:nvSpPr>
          <p:spPr>
            <a:xfrm>
              <a:off x="3250771" y="3701112"/>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grpSp>
        <p:nvGrpSpPr>
          <p:cNvPr id="88" name="Google Shape;88;p2"/>
          <p:cNvGrpSpPr/>
          <p:nvPr/>
        </p:nvGrpSpPr>
        <p:grpSpPr>
          <a:xfrm>
            <a:off x="3460994" y="3605035"/>
            <a:ext cx="6521206" cy="814565"/>
            <a:chOff x="4555084" y="3594980"/>
            <a:chExt cx="4697325" cy="1150703"/>
          </a:xfrm>
        </p:grpSpPr>
        <p:pic>
          <p:nvPicPr>
            <p:cNvPr id="89" name="Google Shape;89;p2"/>
            <p:cNvPicPr preferRelativeResize="0"/>
            <p:nvPr/>
          </p:nvPicPr>
          <p:blipFill rotWithShape="1">
            <a:blip r:embed="rId5">
              <a:alphaModFix/>
            </a:blip>
            <a:srcRect t="76775"/>
            <a:stretch/>
          </p:blipFill>
          <p:spPr>
            <a:xfrm>
              <a:off x="4926460" y="4544376"/>
              <a:ext cx="3646270" cy="201307"/>
            </a:xfrm>
            <a:prstGeom prst="rect">
              <a:avLst/>
            </a:prstGeom>
            <a:noFill/>
            <a:ln>
              <a:noFill/>
            </a:ln>
          </p:spPr>
        </p:pic>
        <p:grpSp>
          <p:nvGrpSpPr>
            <p:cNvPr id="90" name="Google Shape;90;p2"/>
            <p:cNvGrpSpPr/>
            <p:nvPr/>
          </p:nvGrpSpPr>
          <p:grpSpPr>
            <a:xfrm>
              <a:off x="4555084" y="3594980"/>
              <a:ext cx="4697325" cy="974450"/>
              <a:chOff x="4555084" y="3594980"/>
              <a:chExt cx="4697325" cy="974450"/>
            </a:xfrm>
          </p:grpSpPr>
          <p:pic>
            <p:nvPicPr>
              <p:cNvPr id="91" name="Google Shape;91;p2"/>
              <p:cNvPicPr preferRelativeResize="0"/>
              <p:nvPr/>
            </p:nvPicPr>
            <p:blipFill rotWithShape="1">
              <a:blip r:embed="rId5">
                <a:alphaModFix/>
              </a:blip>
              <a:srcRect t="76775"/>
              <a:stretch/>
            </p:blipFill>
            <p:spPr>
              <a:xfrm rot="-5400000">
                <a:off x="8600151" y="3917172"/>
                <a:ext cx="958122" cy="346394"/>
              </a:xfrm>
              <a:prstGeom prst="rect">
                <a:avLst/>
              </a:prstGeom>
              <a:noFill/>
              <a:ln>
                <a:noFill/>
              </a:ln>
            </p:spPr>
          </p:pic>
          <p:sp>
            <p:nvSpPr>
              <p:cNvPr id="92" name="Google Shape;92;p2"/>
              <p:cNvSpPr/>
              <p:nvPr/>
            </p:nvSpPr>
            <p:spPr>
              <a:xfrm>
                <a:off x="4555084" y="3594980"/>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Vòng Lặp Trong Java</a:t>
                </a:r>
                <a:endParaRPr sz="2800" b="1">
                  <a:solidFill>
                    <a:srgbClr val="E87071"/>
                  </a:solidFill>
                  <a:latin typeface="Times New Roman"/>
                  <a:ea typeface="Times New Roman"/>
                  <a:cs typeface="Times New Roman"/>
                  <a:sym typeface="Times New Roman"/>
                </a:endParaRPr>
              </a:p>
            </p:txBody>
          </p:sp>
        </p:grpSp>
      </p:grpSp>
      <p:grpSp>
        <p:nvGrpSpPr>
          <p:cNvPr id="93" name="Google Shape;93;p2"/>
          <p:cNvGrpSpPr/>
          <p:nvPr/>
        </p:nvGrpSpPr>
        <p:grpSpPr>
          <a:xfrm>
            <a:off x="2339524" y="1875399"/>
            <a:ext cx="805150" cy="718592"/>
            <a:chOff x="3262497" y="1084626"/>
            <a:chExt cx="1126854" cy="958123"/>
          </a:xfrm>
        </p:grpSpPr>
        <p:grpSp>
          <p:nvGrpSpPr>
            <p:cNvPr id="94" name="Google Shape;94;p2"/>
            <p:cNvGrpSpPr/>
            <p:nvPr/>
          </p:nvGrpSpPr>
          <p:grpSpPr>
            <a:xfrm>
              <a:off x="3262497" y="1084626"/>
              <a:ext cx="1126854" cy="958123"/>
              <a:chOff x="2892834" y="1141776"/>
              <a:chExt cx="1126854" cy="958123"/>
            </a:xfrm>
          </p:grpSpPr>
          <p:sp>
            <p:nvSpPr>
              <p:cNvPr id="95" name="Google Shape;95;p2"/>
              <p:cNvSpPr/>
              <p:nvPr/>
            </p:nvSpPr>
            <p:spPr>
              <a:xfrm>
                <a:off x="2943363" y="114177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96" name="Google Shape;96;p2"/>
              <p:cNvSpPr/>
              <p:nvPr/>
            </p:nvSpPr>
            <p:spPr>
              <a:xfrm>
                <a:off x="2892834" y="1178024"/>
                <a:ext cx="1063215" cy="901028"/>
              </a:xfrm>
              <a:prstGeom prst="roundRect">
                <a:avLst>
                  <a:gd name="adj" fmla="val 13889"/>
                </a:avLst>
              </a:prstGeom>
              <a:solidFill>
                <a:srgbClr val="FFB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97" name="Google Shape;97;p2"/>
            <p:cNvSpPr txBox="1"/>
            <p:nvPr/>
          </p:nvSpPr>
          <p:spPr>
            <a:xfrm>
              <a:off x="3266480" y="1209433"/>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01</a:t>
              </a:r>
              <a:endParaRPr sz="2800">
                <a:solidFill>
                  <a:schemeClr val="lt1"/>
                </a:solidFill>
                <a:latin typeface="Impact"/>
                <a:ea typeface="Impact"/>
                <a:cs typeface="Impact"/>
                <a:sym typeface="Impact"/>
              </a:endParaRPr>
            </a:p>
          </p:txBody>
        </p:sp>
      </p:grpSp>
      <p:sp>
        <p:nvSpPr>
          <p:cNvPr id="98" name="Google Shape;98;p2"/>
          <p:cNvSpPr txBox="1"/>
          <p:nvPr/>
        </p:nvSpPr>
        <p:spPr>
          <a:xfrm>
            <a:off x="3515725" y="1976727"/>
            <a:ext cx="63140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C000"/>
                </a:solidFill>
                <a:latin typeface="Times New Roman"/>
                <a:ea typeface="Times New Roman"/>
                <a:cs typeface="Times New Roman"/>
                <a:sym typeface="Times New Roman"/>
              </a:rPr>
              <a:t>Cấu Trúc rẽ nhánh (tiếp)</a:t>
            </a:r>
            <a:endParaRPr sz="2800" b="1">
              <a:solidFill>
                <a:srgbClr val="FFC000"/>
              </a:solidFill>
              <a:latin typeface="Times New Roman"/>
              <a:ea typeface="Times New Roman"/>
              <a:cs typeface="Times New Roman"/>
              <a:sym typeface="Times New Roman"/>
            </a:endParaRPr>
          </a:p>
        </p:txBody>
      </p:sp>
      <p:sp>
        <p:nvSpPr>
          <p:cNvPr id="99" name="Google Shape;99;p2"/>
          <p:cNvSpPr/>
          <p:nvPr/>
        </p:nvSpPr>
        <p:spPr>
          <a:xfrm>
            <a:off x="2351797" y="2706211"/>
            <a:ext cx="736574" cy="703059"/>
          </a:xfrm>
          <a:prstGeom prst="roundRect">
            <a:avLst>
              <a:gd name="adj" fmla="val 13889"/>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u="none">
                <a:solidFill>
                  <a:schemeClr val="lt1"/>
                </a:solidFill>
                <a:latin typeface="Impact"/>
                <a:ea typeface="Impact"/>
                <a:cs typeface="Impact"/>
                <a:sym typeface="Impact"/>
              </a:rPr>
              <a:t>02</a:t>
            </a:r>
            <a:endParaRPr sz="2800" b="0" u="none">
              <a:solidFill>
                <a:schemeClr val="lt1"/>
              </a:solidFill>
              <a:latin typeface="Impact"/>
              <a:ea typeface="Impact"/>
              <a:cs typeface="Impact"/>
              <a:sym typeface="Impact"/>
            </a:endParaRPr>
          </a:p>
        </p:txBody>
      </p:sp>
      <p:grpSp>
        <p:nvGrpSpPr>
          <p:cNvPr id="100" name="Google Shape;100;p2"/>
          <p:cNvGrpSpPr/>
          <p:nvPr/>
        </p:nvGrpSpPr>
        <p:grpSpPr>
          <a:xfrm>
            <a:off x="3527096" y="2710478"/>
            <a:ext cx="6007156" cy="718522"/>
            <a:chOff x="4555084" y="4807549"/>
            <a:chExt cx="4361682" cy="974162"/>
          </a:xfrm>
        </p:grpSpPr>
        <p:pic>
          <p:nvPicPr>
            <p:cNvPr id="101" name="Google Shape;101;p2"/>
            <p:cNvPicPr preferRelativeResize="0"/>
            <p:nvPr/>
          </p:nvPicPr>
          <p:blipFill rotWithShape="1">
            <a:blip r:embed="rId5">
              <a:alphaModFix/>
            </a:blip>
            <a:srcRect t="76775"/>
            <a:stretch/>
          </p:blipFill>
          <p:spPr>
            <a:xfrm>
              <a:off x="4873327" y="5580404"/>
              <a:ext cx="3646270" cy="201307"/>
            </a:xfrm>
            <a:prstGeom prst="rect">
              <a:avLst/>
            </a:prstGeom>
            <a:noFill/>
            <a:ln>
              <a:noFill/>
            </a:ln>
          </p:spPr>
        </p:pic>
        <p:sp>
          <p:nvSpPr>
            <p:cNvPr id="102" name="Google Shape;102;p2"/>
            <p:cNvSpPr/>
            <p:nvPr/>
          </p:nvSpPr>
          <p:spPr>
            <a:xfrm>
              <a:off x="4555084" y="4807549"/>
              <a:ext cx="4361682"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u="none">
                  <a:solidFill>
                    <a:srgbClr val="F52D04"/>
                  </a:solidFill>
                  <a:latin typeface="Times New Roman"/>
                  <a:ea typeface="Times New Roman"/>
                  <a:cs typeface="Times New Roman"/>
                  <a:sym typeface="Times New Roman"/>
                </a:rPr>
                <a:t>Làm quen với Hàm</a:t>
              </a:r>
              <a:endParaRPr sz="2800" b="1" u="none">
                <a:solidFill>
                  <a:srgbClr val="116B8A"/>
                </a:solidFill>
                <a:latin typeface="Times New Roman"/>
                <a:ea typeface="Times New Roman"/>
                <a:cs typeface="Times New Roman"/>
                <a:sym typeface="Times New Roman"/>
              </a:endParaRPr>
            </a:p>
          </p:txBody>
        </p:sp>
      </p:grpSp>
      <p:grpSp>
        <p:nvGrpSpPr>
          <p:cNvPr id="103" name="Google Shape;103;p2"/>
          <p:cNvGrpSpPr/>
          <p:nvPr/>
        </p:nvGrpSpPr>
        <p:grpSpPr>
          <a:xfrm>
            <a:off x="2956647" y="1902585"/>
            <a:ext cx="778013" cy="3399122"/>
            <a:chOff x="3971019" y="796001"/>
            <a:chExt cx="989404" cy="5338506"/>
          </a:xfrm>
        </p:grpSpPr>
        <p:sp>
          <p:nvSpPr>
            <p:cNvPr id="104" name="Google Shape;104;p2"/>
            <p:cNvSpPr/>
            <p:nvPr/>
          </p:nvSpPr>
          <p:spPr>
            <a:xfrm>
              <a:off x="4614031" y="796001"/>
              <a:ext cx="346392" cy="5287413"/>
            </a:xfrm>
            <a:prstGeom prst="rect">
              <a:avLst/>
            </a:prstGeom>
            <a:gradFill>
              <a:gsLst>
                <a:gs pos="0">
                  <a:srgbClr val="000000">
                    <a:alpha val="7843"/>
                  </a:srgbClr>
                </a:gs>
                <a:gs pos="100000">
                  <a:srgbClr val="F2F2F2">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5" name="Google Shape;105;p2"/>
            <p:cNvSpPr/>
            <p:nvPr/>
          </p:nvSpPr>
          <p:spPr>
            <a:xfrm>
              <a:off x="4178614" y="796001"/>
              <a:ext cx="452661" cy="528741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106" name="Google Shape;106;p2"/>
            <p:cNvPicPr preferRelativeResize="0"/>
            <p:nvPr/>
          </p:nvPicPr>
          <p:blipFill rotWithShape="1">
            <a:blip r:embed="rId5">
              <a:alphaModFix/>
            </a:blip>
            <a:srcRect t="76775"/>
            <a:stretch/>
          </p:blipFill>
          <p:spPr>
            <a:xfrm rot="5400000">
              <a:off x="1404452" y="3362569"/>
              <a:ext cx="5338505" cy="205371"/>
            </a:xfrm>
            <a:prstGeom prst="rect">
              <a:avLst/>
            </a:prstGeom>
            <a:noFill/>
            <a:ln>
              <a:noFill/>
            </a:ln>
          </p:spPr>
        </p:pic>
        <p:sp>
          <p:nvSpPr>
            <p:cNvPr id="107" name="Google Shape;107;p2"/>
            <p:cNvSpPr/>
            <p:nvPr/>
          </p:nvSpPr>
          <p:spPr>
            <a:xfrm rot="10800000">
              <a:off x="4614203" y="796001"/>
              <a:ext cx="345594" cy="920797"/>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8" name="Google Shape;108;p2"/>
            <p:cNvSpPr/>
            <p:nvPr/>
          </p:nvSpPr>
          <p:spPr>
            <a:xfrm rot="5400000">
              <a:off x="4085362" y="2026910"/>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09" name="Google Shape;109;p2"/>
            <p:cNvSpPr/>
            <p:nvPr/>
          </p:nvSpPr>
          <p:spPr>
            <a:xfrm rot="5400000">
              <a:off x="4085362" y="3275907"/>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0" name="Google Shape;110;p2"/>
            <p:cNvSpPr/>
            <p:nvPr/>
          </p:nvSpPr>
          <p:spPr>
            <a:xfrm rot="5400000">
              <a:off x="4085362" y="4502881"/>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11" name="Google Shape;111;p2"/>
            <p:cNvSpPr/>
            <p:nvPr/>
          </p:nvSpPr>
          <p:spPr>
            <a:xfrm flipH="1">
              <a:off x="4614203" y="5187950"/>
              <a:ext cx="345594" cy="895464"/>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2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27" name="Google Shape;427;p2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28" name="Google Shape;428;p20"/>
          <p:cNvGrpSpPr/>
          <p:nvPr/>
        </p:nvGrpSpPr>
        <p:grpSpPr>
          <a:xfrm>
            <a:off x="1321328" y="1173094"/>
            <a:ext cx="8889472" cy="701040"/>
            <a:chOff x="3129129" y="1121776"/>
            <a:chExt cx="5933741" cy="1171624"/>
          </a:xfrm>
        </p:grpSpPr>
        <p:sp>
          <p:nvSpPr>
            <p:cNvPr id="429" name="Google Shape;429;p20"/>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30" name="Google Shape;430;p20"/>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31" name="Google Shape;431;p20"/>
          <p:cNvSpPr txBox="1"/>
          <p:nvPr/>
        </p:nvSpPr>
        <p:spPr>
          <a:xfrm>
            <a:off x="2693893" y="1285388"/>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432" name="Google Shape;432;p20"/>
          <p:cNvGrpSpPr/>
          <p:nvPr/>
        </p:nvGrpSpPr>
        <p:grpSpPr>
          <a:xfrm>
            <a:off x="1727923" y="1143000"/>
            <a:ext cx="860201" cy="789889"/>
            <a:chOff x="2912215" y="455848"/>
            <a:chExt cx="1066422" cy="1974366"/>
          </a:xfrm>
        </p:grpSpPr>
        <p:grpSp>
          <p:nvGrpSpPr>
            <p:cNvPr id="433" name="Google Shape;433;p20"/>
            <p:cNvGrpSpPr/>
            <p:nvPr/>
          </p:nvGrpSpPr>
          <p:grpSpPr>
            <a:xfrm>
              <a:off x="2912215" y="455848"/>
              <a:ext cx="1066422" cy="1974366"/>
              <a:chOff x="2996200" y="693603"/>
              <a:chExt cx="1014663" cy="1878543"/>
            </a:xfrm>
          </p:grpSpPr>
          <p:sp>
            <p:nvSpPr>
              <p:cNvPr id="434" name="Google Shape;434;p20"/>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35" name="Google Shape;435;p20"/>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36" name="Google Shape;436;p20"/>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437" name="Google Shape;437;p20"/>
          <p:cNvSpPr/>
          <p:nvPr/>
        </p:nvSpPr>
        <p:spPr>
          <a:xfrm>
            <a:off x="4659506" y="1910834"/>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Ví Dụ</a:t>
            </a:r>
            <a:endParaRPr sz="2800">
              <a:solidFill>
                <a:schemeClr val="lt1"/>
              </a:solidFill>
              <a:latin typeface="Arial"/>
              <a:ea typeface="Arial"/>
              <a:cs typeface="Arial"/>
              <a:sym typeface="Arial"/>
            </a:endParaRPr>
          </a:p>
        </p:txBody>
      </p:sp>
      <p:pic>
        <p:nvPicPr>
          <p:cNvPr id="438" name="Google Shape;438;p20"/>
          <p:cNvPicPr preferRelativeResize="0"/>
          <p:nvPr/>
        </p:nvPicPr>
        <p:blipFill rotWithShape="1">
          <a:blip r:embed="rId5">
            <a:alphaModFix/>
          </a:blip>
          <a:srcRect/>
          <a:stretch/>
        </p:blipFill>
        <p:spPr>
          <a:xfrm>
            <a:off x="1997767" y="2648574"/>
            <a:ext cx="7420349" cy="36259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8"/>
                                        </p:tgtEl>
                                        <p:attrNameLst>
                                          <p:attrName>style.visibility</p:attrName>
                                        </p:attrNameLst>
                                      </p:cBhvr>
                                      <p:to>
                                        <p:strVal val="visible"/>
                                      </p:to>
                                    </p:set>
                                    <p:anim calcmode="lin" valueType="num">
                                      <p:cBhvr additive="base">
                                        <p:cTn id="7" dur="500"/>
                                        <p:tgtEl>
                                          <p:spTgt spid="42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 calcmode="lin" valueType="num">
                                      <p:cBhvr additive="base">
                                        <p:cTn id="11" dur="500"/>
                                        <p:tgtEl>
                                          <p:spTgt spid="4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2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44" name="Google Shape;444;p2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45" name="Google Shape;445;p21"/>
          <p:cNvGrpSpPr/>
          <p:nvPr/>
        </p:nvGrpSpPr>
        <p:grpSpPr>
          <a:xfrm>
            <a:off x="1702328" y="1173094"/>
            <a:ext cx="8889472" cy="701040"/>
            <a:chOff x="3129129" y="1121776"/>
            <a:chExt cx="5933741" cy="1171624"/>
          </a:xfrm>
        </p:grpSpPr>
        <p:sp>
          <p:nvSpPr>
            <p:cNvPr id="446" name="Google Shape;446;p21"/>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47" name="Google Shape;447;p21"/>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48" name="Google Shape;448;p21"/>
          <p:cNvSpPr txBox="1"/>
          <p:nvPr/>
        </p:nvSpPr>
        <p:spPr>
          <a:xfrm>
            <a:off x="3074893" y="1285388"/>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449" name="Google Shape;449;p21"/>
          <p:cNvGrpSpPr/>
          <p:nvPr/>
        </p:nvGrpSpPr>
        <p:grpSpPr>
          <a:xfrm>
            <a:off x="2108923" y="1143000"/>
            <a:ext cx="860201" cy="789889"/>
            <a:chOff x="2912215" y="455848"/>
            <a:chExt cx="1066422" cy="1974366"/>
          </a:xfrm>
        </p:grpSpPr>
        <p:grpSp>
          <p:nvGrpSpPr>
            <p:cNvPr id="450" name="Google Shape;450;p21"/>
            <p:cNvGrpSpPr/>
            <p:nvPr/>
          </p:nvGrpSpPr>
          <p:grpSpPr>
            <a:xfrm>
              <a:off x="2912215" y="455848"/>
              <a:ext cx="1066422" cy="1974366"/>
              <a:chOff x="2996200" y="693603"/>
              <a:chExt cx="1014663" cy="1878543"/>
            </a:xfrm>
          </p:grpSpPr>
          <p:sp>
            <p:nvSpPr>
              <p:cNvPr id="451" name="Google Shape;451;p21"/>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52" name="Google Shape;452;p21"/>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53" name="Google Shape;453;p21"/>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454" name="Google Shape;454;p21"/>
          <p:cNvSpPr/>
          <p:nvPr/>
        </p:nvSpPr>
        <p:spPr>
          <a:xfrm>
            <a:off x="1942329" y="1944250"/>
            <a:ext cx="4058478" cy="428192"/>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1.Vòng lặp do-while()</a:t>
            </a:r>
            <a:endParaRPr/>
          </a:p>
        </p:txBody>
      </p:sp>
      <p:sp>
        <p:nvSpPr>
          <p:cNvPr id="455" name="Google Shape;455;p21"/>
          <p:cNvSpPr/>
          <p:nvPr/>
        </p:nvSpPr>
        <p:spPr>
          <a:xfrm>
            <a:off x="2561056" y="2521191"/>
            <a:ext cx="7040144" cy="428192"/>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KHÔNG duyệt theo chỉ số(index)</a:t>
            </a:r>
            <a:endParaRPr/>
          </a:p>
        </p:txBody>
      </p:sp>
      <p:sp>
        <p:nvSpPr>
          <p:cNvPr id="456" name="Google Shape;456;p21"/>
          <p:cNvSpPr/>
          <p:nvPr/>
        </p:nvSpPr>
        <p:spPr>
          <a:xfrm>
            <a:off x="3074893" y="3200554"/>
            <a:ext cx="6602507" cy="39257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KHÔNG biết trước số lần lặp</a:t>
            </a:r>
            <a:endParaRPr/>
          </a:p>
        </p:txBody>
      </p:sp>
      <p:sp>
        <p:nvSpPr>
          <p:cNvPr id="457" name="Google Shape;457;p21"/>
          <p:cNvSpPr/>
          <p:nvPr/>
        </p:nvSpPr>
        <p:spPr>
          <a:xfrm>
            <a:off x="5040507" y="4275803"/>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Cú pháp</a:t>
            </a:r>
            <a:endParaRPr/>
          </a:p>
        </p:txBody>
      </p:sp>
      <p:sp>
        <p:nvSpPr>
          <p:cNvPr id="458" name="Google Shape;458;p21"/>
          <p:cNvSpPr/>
          <p:nvPr/>
        </p:nvSpPr>
        <p:spPr>
          <a:xfrm>
            <a:off x="1524000" y="5016574"/>
            <a:ext cx="10363200" cy="1536625"/>
          </a:xfrm>
          <a:prstGeom prst="rect">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do</a:t>
            </a:r>
            <a:r>
              <a:rPr lang="en-US" sz="28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	//Khối lệnh lặp</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a:t>
            </a:r>
            <a:r>
              <a:rPr lang="en-US" sz="2800">
                <a:solidFill>
                  <a:srgbClr val="C00000"/>
                </a:solidFill>
                <a:latin typeface="Arial"/>
                <a:ea typeface="Arial"/>
                <a:cs typeface="Arial"/>
                <a:sym typeface="Arial"/>
              </a:rPr>
              <a:t> while</a:t>
            </a:r>
            <a:r>
              <a:rPr lang="en-US" sz="2800">
                <a:solidFill>
                  <a:schemeClr val="dk1"/>
                </a:solidFill>
                <a:latin typeface="Arial"/>
                <a:ea typeface="Arial"/>
                <a:cs typeface="Arial"/>
                <a:sym typeface="Arial"/>
              </a:rPr>
              <a:t>(điều kiện lặp);</a:t>
            </a:r>
            <a:endParaRPr/>
          </a:p>
        </p:txBody>
      </p:sp>
      <p:sp>
        <p:nvSpPr>
          <p:cNvPr id="459" name="Google Shape;459;p21"/>
          <p:cNvSpPr/>
          <p:nvPr/>
        </p:nvSpPr>
        <p:spPr>
          <a:xfrm>
            <a:off x="3485581" y="3803906"/>
            <a:ext cx="7411019" cy="392571"/>
          </a:xfrm>
          <a:prstGeom prst="homePlate">
            <a:avLst>
              <a:gd name="adj" fmla="val 50000"/>
            </a:avLst>
          </a:prstGeom>
          <a:solidFill>
            <a:srgbClr val="FFF5DC"/>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 Lặp trước khi kiểm tra điều kiện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 calcmode="lin" valueType="num">
                                      <p:cBhvr additive="base">
                                        <p:cTn id="7" dur="500"/>
                                        <p:tgtEl>
                                          <p:spTgt spid="44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49"/>
                                        </p:tgtEl>
                                        <p:attrNameLst>
                                          <p:attrName>style.visibility</p:attrName>
                                        </p:attrNameLst>
                                      </p:cBhvr>
                                      <p:to>
                                        <p:strVal val="visible"/>
                                      </p:to>
                                    </p:set>
                                    <p:anim calcmode="lin" valueType="num">
                                      <p:cBhvr additive="base">
                                        <p:cTn id="11" dur="500"/>
                                        <p:tgtEl>
                                          <p:spTgt spid="4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2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65" name="Google Shape;465;p2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66" name="Google Shape;466;p22"/>
          <p:cNvGrpSpPr/>
          <p:nvPr/>
        </p:nvGrpSpPr>
        <p:grpSpPr>
          <a:xfrm>
            <a:off x="1245128" y="954198"/>
            <a:ext cx="8889472" cy="701040"/>
            <a:chOff x="3129129" y="1121776"/>
            <a:chExt cx="5933741" cy="1171624"/>
          </a:xfrm>
        </p:grpSpPr>
        <p:sp>
          <p:nvSpPr>
            <p:cNvPr id="467" name="Google Shape;467;p2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68" name="Google Shape;468;p22"/>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69" name="Google Shape;469;p22"/>
          <p:cNvSpPr txBox="1"/>
          <p:nvPr/>
        </p:nvSpPr>
        <p:spPr>
          <a:xfrm>
            <a:off x="2617693" y="1066492"/>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Vòng Lặp Trong Java</a:t>
            </a:r>
            <a:endParaRPr sz="2400" b="1">
              <a:solidFill>
                <a:schemeClr val="lt1"/>
              </a:solidFill>
              <a:latin typeface="Times New Roman"/>
              <a:ea typeface="Times New Roman"/>
              <a:cs typeface="Times New Roman"/>
              <a:sym typeface="Times New Roman"/>
            </a:endParaRPr>
          </a:p>
        </p:txBody>
      </p:sp>
      <p:grpSp>
        <p:nvGrpSpPr>
          <p:cNvPr id="470" name="Google Shape;470;p22"/>
          <p:cNvGrpSpPr/>
          <p:nvPr/>
        </p:nvGrpSpPr>
        <p:grpSpPr>
          <a:xfrm>
            <a:off x="1651723" y="924104"/>
            <a:ext cx="860201" cy="789889"/>
            <a:chOff x="2912215" y="455848"/>
            <a:chExt cx="1066422" cy="1974366"/>
          </a:xfrm>
        </p:grpSpPr>
        <p:grpSp>
          <p:nvGrpSpPr>
            <p:cNvPr id="471" name="Google Shape;471;p22"/>
            <p:cNvGrpSpPr/>
            <p:nvPr/>
          </p:nvGrpSpPr>
          <p:grpSpPr>
            <a:xfrm>
              <a:off x="2912215" y="455848"/>
              <a:ext cx="1066422" cy="1974366"/>
              <a:chOff x="2996200" y="693603"/>
              <a:chExt cx="1014663" cy="1878543"/>
            </a:xfrm>
          </p:grpSpPr>
          <p:sp>
            <p:nvSpPr>
              <p:cNvPr id="472" name="Google Shape;472;p22"/>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73" name="Google Shape;473;p22"/>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74" name="Google Shape;474;p22"/>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475" name="Google Shape;475;p22"/>
          <p:cNvSpPr/>
          <p:nvPr/>
        </p:nvSpPr>
        <p:spPr>
          <a:xfrm>
            <a:off x="4583306" y="1691938"/>
            <a:ext cx="2096870" cy="70104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Ví Dụ</a:t>
            </a:r>
            <a:endParaRPr/>
          </a:p>
        </p:txBody>
      </p:sp>
      <p:pic>
        <p:nvPicPr>
          <p:cNvPr id="476" name="Google Shape;476;p22"/>
          <p:cNvPicPr preferRelativeResize="0"/>
          <p:nvPr/>
        </p:nvPicPr>
        <p:blipFill rotWithShape="1">
          <a:blip r:embed="rId5">
            <a:alphaModFix/>
          </a:blip>
          <a:srcRect/>
          <a:stretch/>
        </p:blipFill>
        <p:spPr>
          <a:xfrm>
            <a:off x="2063457" y="2429678"/>
            <a:ext cx="7136569" cy="35901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5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70"/>
                                        </p:tgtEl>
                                        <p:attrNameLst>
                                          <p:attrName>style.visibility</p:attrName>
                                        </p:attrNameLst>
                                      </p:cBhvr>
                                      <p:to>
                                        <p:strVal val="visible"/>
                                      </p:to>
                                    </p:set>
                                    <p:anim calcmode="lin" valueType="num">
                                      <p:cBhvr additive="base">
                                        <p:cTn id="11" dur="500"/>
                                        <p:tgtEl>
                                          <p:spTgt spid="4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2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82" name="Google Shape;482;p2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83" name="Google Shape;483;p23"/>
          <p:cNvGrpSpPr/>
          <p:nvPr/>
        </p:nvGrpSpPr>
        <p:grpSpPr>
          <a:xfrm>
            <a:off x="1128677" y="1132463"/>
            <a:ext cx="9082123" cy="723708"/>
            <a:chOff x="3129129" y="1121776"/>
            <a:chExt cx="5933741" cy="1171624"/>
          </a:xfrm>
        </p:grpSpPr>
        <p:sp>
          <p:nvSpPr>
            <p:cNvPr id="484" name="Google Shape;484;p2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85" name="Google Shape;485;p23"/>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Lệnh Điều Khiển Trong Vòng Lặp</a:t>
              </a:r>
              <a:endParaRPr sz="2800" b="1">
                <a:solidFill>
                  <a:schemeClr val="lt1"/>
                </a:solidFill>
                <a:latin typeface="Times New Roman"/>
                <a:ea typeface="Times New Roman"/>
                <a:cs typeface="Times New Roman"/>
                <a:sym typeface="Times New Roman"/>
              </a:endParaRPr>
            </a:p>
          </p:txBody>
        </p:sp>
      </p:grpSp>
      <p:grpSp>
        <p:nvGrpSpPr>
          <p:cNvPr id="486" name="Google Shape;486;p23"/>
          <p:cNvGrpSpPr/>
          <p:nvPr/>
        </p:nvGrpSpPr>
        <p:grpSpPr>
          <a:xfrm>
            <a:off x="1253084" y="1125581"/>
            <a:ext cx="1472075" cy="1141899"/>
            <a:chOff x="3099689" y="1098878"/>
            <a:chExt cx="1995612" cy="1995615"/>
          </a:xfrm>
        </p:grpSpPr>
        <p:grpSp>
          <p:nvGrpSpPr>
            <p:cNvPr id="487" name="Google Shape;487;p23"/>
            <p:cNvGrpSpPr/>
            <p:nvPr/>
          </p:nvGrpSpPr>
          <p:grpSpPr>
            <a:xfrm>
              <a:off x="3099689" y="1098878"/>
              <a:ext cx="1995612" cy="1995615"/>
              <a:chOff x="6804316" y="2574806"/>
              <a:chExt cx="3585705" cy="3585705"/>
            </a:xfrm>
          </p:grpSpPr>
          <p:sp>
            <p:nvSpPr>
              <p:cNvPr id="488" name="Google Shape;488;p23"/>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89" name="Google Shape;489;p2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90" name="Google Shape;490;p2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491" name="Google Shape;491;p23"/>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04</a:t>
              </a:r>
              <a:endParaRPr sz="2800">
                <a:solidFill>
                  <a:srgbClr val="FFC000"/>
                </a:solidFill>
                <a:latin typeface="Impact"/>
                <a:ea typeface="Impact"/>
                <a:cs typeface="Impact"/>
                <a:sym typeface="Impact"/>
              </a:endParaRPr>
            </a:p>
          </p:txBody>
        </p:sp>
      </p:grpSp>
      <p:sp>
        <p:nvSpPr>
          <p:cNvPr id="492" name="Google Shape;492;p23"/>
          <p:cNvSpPr/>
          <p:nvPr/>
        </p:nvSpPr>
        <p:spPr>
          <a:xfrm>
            <a:off x="1373879" y="1886024"/>
            <a:ext cx="1919538" cy="422738"/>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continue;</a:t>
            </a:r>
            <a:endParaRPr/>
          </a:p>
        </p:txBody>
      </p:sp>
      <p:sp>
        <p:nvSpPr>
          <p:cNvPr id="493" name="Google Shape;493;p23"/>
          <p:cNvSpPr/>
          <p:nvPr/>
        </p:nvSpPr>
        <p:spPr>
          <a:xfrm>
            <a:off x="1959154" y="2548620"/>
            <a:ext cx="7776780" cy="1333487"/>
          </a:xfrm>
          <a:prstGeom prst="rect">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2800"/>
              <a:buFont typeface="Arial"/>
              <a:buChar char="-"/>
            </a:pPr>
            <a:r>
              <a:rPr lang="en-US" sz="2800">
                <a:solidFill>
                  <a:schemeClr val="lt1"/>
                </a:solidFill>
                <a:latin typeface="Arial"/>
                <a:ea typeface="Arial"/>
                <a:cs typeface="Arial"/>
                <a:sym typeface="Arial"/>
              </a:rPr>
              <a:t>Bỏ qua việc thực hiện các câu lệnh nằm sau từ khóa </a:t>
            </a:r>
            <a:r>
              <a:rPr lang="en-US" sz="2800">
                <a:solidFill>
                  <a:srgbClr val="C00000"/>
                </a:solidFill>
                <a:latin typeface="Arial"/>
                <a:ea typeface="Arial"/>
                <a:cs typeface="Arial"/>
                <a:sym typeface="Arial"/>
              </a:rPr>
              <a:t>continue</a:t>
            </a:r>
            <a:r>
              <a:rPr lang="en-US" sz="2800">
                <a:solidFill>
                  <a:schemeClr val="lt1"/>
                </a:solidFill>
                <a:latin typeface="Arial"/>
                <a:ea typeface="Arial"/>
                <a:cs typeface="Arial"/>
                <a:sym typeface="Arial"/>
              </a:rPr>
              <a:t> trong thân vòng lặp</a:t>
            </a:r>
            <a:endParaRPr/>
          </a:p>
          <a:p>
            <a:pPr marL="285750" marR="0" lvl="0" indent="-285750" algn="l" rtl="0">
              <a:spcBef>
                <a:spcPts val="0"/>
              </a:spcBef>
              <a:spcAft>
                <a:spcPts val="0"/>
              </a:spcAft>
              <a:buClr>
                <a:schemeClr val="lt1"/>
              </a:buClr>
              <a:buSzPts val="2800"/>
              <a:buFont typeface="Arial"/>
              <a:buChar char="-"/>
            </a:pPr>
            <a:r>
              <a:rPr lang="en-US" sz="2800">
                <a:solidFill>
                  <a:schemeClr val="lt1"/>
                </a:solidFill>
                <a:latin typeface="Arial"/>
                <a:ea typeface="Arial"/>
                <a:cs typeface="Arial"/>
                <a:sym typeface="Arial"/>
              </a:rPr>
              <a:t>Chuyển sang lần lặp tiếp theo</a:t>
            </a:r>
            <a:endParaRPr/>
          </a:p>
        </p:txBody>
      </p:sp>
      <p:sp>
        <p:nvSpPr>
          <p:cNvPr id="494" name="Google Shape;494;p23"/>
          <p:cNvSpPr/>
          <p:nvPr/>
        </p:nvSpPr>
        <p:spPr>
          <a:xfrm>
            <a:off x="1331898" y="4099917"/>
            <a:ext cx="1919538" cy="422738"/>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C00000"/>
                </a:solidFill>
                <a:latin typeface="Arial"/>
                <a:ea typeface="Arial"/>
                <a:cs typeface="Arial"/>
                <a:sym typeface="Arial"/>
              </a:rPr>
              <a:t>break;</a:t>
            </a:r>
            <a:endParaRPr/>
          </a:p>
        </p:txBody>
      </p:sp>
      <p:sp>
        <p:nvSpPr>
          <p:cNvPr id="495" name="Google Shape;495;p23"/>
          <p:cNvSpPr/>
          <p:nvPr/>
        </p:nvSpPr>
        <p:spPr>
          <a:xfrm>
            <a:off x="1959154" y="4762513"/>
            <a:ext cx="7776780" cy="1333487"/>
          </a:xfrm>
          <a:prstGeom prst="rect">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2800"/>
              <a:buFont typeface="Arial"/>
              <a:buChar char="-"/>
            </a:pPr>
            <a:r>
              <a:rPr lang="en-US" sz="2800">
                <a:solidFill>
                  <a:schemeClr val="lt1"/>
                </a:solidFill>
                <a:latin typeface="Arial"/>
                <a:ea typeface="Arial"/>
                <a:cs typeface="Arial"/>
                <a:sym typeface="Arial"/>
              </a:rPr>
              <a:t>Thoát khỏi vòng lặp ngay lập tức kể cả khi điều kiện lặp vẫn đang đúng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500"/>
                                        <p:tgtEl>
                                          <p:spTgt spid="4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2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01" name="Google Shape;501;p2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02" name="Google Shape;502;p24"/>
          <p:cNvGrpSpPr/>
          <p:nvPr/>
        </p:nvGrpSpPr>
        <p:grpSpPr>
          <a:xfrm>
            <a:off x="1281077" y="1026016"/>
            <a:ext cx="9082123" cy="723708"/>
            <a:chOff x="3129129" y="1121776"/>
            <a:chExt cx="5933741" cy="1171624"/>
          </a:xfrm>
        </p:grpSpPr>
        <p:sp>
          <p:nvSpPr>
            <p:cNvPr id="503" name="Google Shape;503;p24"/>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504" name="Google Shape;504;p24"/>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Bài tập vòng lặp</a:t>
              </a:r>
              <a:endParaRPr sz="2800" b="1">
                <a:solidFill>
                  <a:schemeClr val="lt1"/>
                </a:solidFill>
                <a:latin typeface="Times New Roman"/>
                <a:ea typeface="Times New Roman"/>
                <a:cs typeface="Times New Roman"/>
                <a:sym typeface="Times New Roman"/>
              </a:endParaRPr>
            </a:p>
          </p:txBody>
        </p:sp>
      </p:grpSp>
      <p:grpSp>
        <p:nvGrpSpPr>
          <p:cNvPr id="505" name="Google Shape;505;p24"/>
          <p:cNvGrpSpPr/>
          <p:nvPr/>
        </p:nvGrpSpPr>
        <p:grpSpPr>
          <a:xfrm>
            <a:off x="1405484" y="1019134"/>
            <a:ext cx="1472075" cy="1141899"/>
            <a:chOff x="3099689" y="1098878"/>
            <a:chExt cx="1995612" cy="1995615"/>
          </a:xfrm>
        </p:grpSpPr>
        <p:grpSp>
          <p:nvGrpSpPr>
            <p:cNvPr id="506" name="Google Shape;506;p24"/>
            <p:cNvGrpSpPr/>
            <p:nvPr/>
          </p:nvGrpSpPr>
          <p:grpSpPr>
            <a:xfrm>
              <a:off x="3099689" y="1098878"/>
              <a:ext cx="1995612" cy="1995615"/>
              <a:chOff x="6804316" y="2574806"/>
              <a:chExt cx="3585705" cy="3585705"/>
            </a:xfrm>
          </p:grpSpPr>
          <p:sp>
            <p:nvSpPr>
              <p:cNvPr id="507" name="Google Shape;507;p24"/>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08" name="Google Shape;508;p2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09" name="Google Shape;509;p2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510" name="Google Shape;510;p24"/>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04</a:t>
              </a:r>
              <a:endParaRPr sz="2800">
                <a:solidFill>
                  <a:srgbClr val="FFC000"/>
                </a:solidFill>
                <a:latin typeface="Impact"/>
                <a:ea typeface="Impact"/>
                <a:cs typeface="Impact"/>
                <a:sym typeface="Impact"/>
              </a:endParaRPr>
            </a:p>
          </p:txBody>
        </p:sp>
      </p:grpSp>
      <p:sp>
        <p:nvSpPr>
          <p:cNvPr id="511" name="Google Shape;511;p24"/>
          <p:cNvSpPr txBox="1"/>
          <p:nvPr/>
        </p:nvSpPr>
        <p:spPr>
          <a:xfrm>
            <a:off x="1361274" y="1770995"/>
            <a:ext cx="8589363" cy="31085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Hiển thị số từ 1 đến 1000, Hiển thị danh sách bảng chữ cái</a:t>
            </a:r>
            <a:endParaRPr sz="28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Viết chương trình nhập vào 10 số nguyên bất kỳ, đếm số lượng số nguyên âm và số nguyên dương, Tính tổng số nguyển âm và nguyên dương trong dãy vừa nhập?</a:t>
            </a:r>
            <a:endParaRPr/>
          </a:p>
          <a:p>
            <a:pPr marL="342900" marR="0" lvl="0" indent="-165100" algn="l" rtl="0">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a:p>
            <a:pPr marL="342900" marR="0" lvl="0" indent="-165100" algn="l" rtl="0">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02"/>
                                        </p:tgtEl>
                                        <p:attrNameLst>
                                          <p:attrName>style.visibility</p:attrName>
                                        </p:attrNameLst>
                                      </p:cBhvr>
                                      <p:to>
                                        <p:strVal val="visible"/>
                                      </p:to>
                                    </p:set>
                                    <p:anim calcmode="lin" valueType="num">
                                      <p:cBhvr additive="base">
                                        <p:cTn id="7" dur="500"/>
                                        <p:tgtEl>
                                          <p:spTgt spid="5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2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17" name="Google Shape;517;p25"/>
          <p:cNvPicPr preferRelativeResize="0"/>
          <p:nvPr/>
        </p:nvPicPr>
        <p:blipFill rotWithShape="1">
          <a:blip r:embed="rId4">
            <a:alphaModFix/>
          </a:blip>
          <a:srcRect/>
          <a:stretch/>
        </p:blipFill>
        <p:spPr>
          <a:xfrm>
            <a:off x="304800" y="228600"/>
            <a:ext cx="1143000" cy="821245"/>
          </a:xfrm>
          <a:prstGeom prst="rect">
            <a:avLst/>
          </a:prstGeom>
          <a:noFill/>
          <a:ln>
            <a:noFill/>
          </a:ln>
        </p:spPr>
      </p:pic>
      <p:pic>
        <p:nvPicPr>
          <p:cNvPr id="518" name="Google Shape;518;p25" descr="Hỏi - đáp: Lộ trình du học với ngân sách thấp"/>
          <p:cNvPicPr preferRelativeResize="0"/>
          <p:nvPr/>
        </p:nvPicPr>
        <p:blipFill rotWithShape="1">
          <a:blip r:embed="rId5">
            <a:alphaModFix/>
          </a:blip>
          <a:srcRect/>
          <a:stretch/>
        </p:blipFill>
        <p:spPr>
          <a:xfrm>
            <a:off x="1828800" y="1447800"/>
            <a:ext cx="7515616" cy="447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7" name="Google Shape;117;p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18" name="Google Shape;118;p3"/>
          <p:cNvGrpSpPr/>
          <p:nvPr/>
        </p:nvGrpSpPr>
        <p:grpSpPr>
          <a:xfrm>
            <a:off x="762000" y="1279388"/>
            <a:ext cx="9144000" cy="674550"/>
            <a:chOff x="3129129" y="1121776"/>
            <a:chExt cx="6189792" cy="1171624"/>
          </a:xfrm>
        </p:grpSpPr>
        <p:sp>
          <p:nvSpPr>
            <p:cNvPr id="119" name="Google Shape;119;p3"/>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120" name="Google Shape;120;p3"/>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121" name="Google Shape;121;p3"/>
          <p:cNvGrpSpPr/>
          <p:nvPr/>
        </p:nvGrpSpPr>
        <p:grpSpPr>
          <a:xfrm>
            <a:off x="652296" y="1117075"/>
            <a:ext cx="1377213" cy="1300418"/>
            <a:chOff x="2811978" y="797258"/>
            <a:chExt cx="2097411" cy="2097411"/>
          </a:xfrm>
        </p:grpSpPr>
        <p:grpSp>
          <p:nvGrpSpPr>
            <p:cNvPr id="122" name="Google Shape;122;p3"/>
            <p:cNvGrpSpPr/>
            <p:nvPr/>
          </p:nvGrpSpPr>
          <p:grpSpPr>
            <a:xfrm>
              <a:off x="2811978" y="797258"/>
              <a:ext cx="2097411" cy="2097411"/>
              <a:chOff x="2900828" y="1018444"/>
              <a:chExt cx="1995613" cy="1995616"/>
            </a:xfrm>
          </p:grpSpPr>
          <p:grpSp>
            <p:nvGrpSpPr>
              <p:cNvPr id="123" name="Google Shape;123;p3"/>
              <p:cNvGrpSpPr/>
              <p:nvPr/>
            </p:nvGrpSpPr>
            <p:grpSpPr>
              <a:xfrm>
                <a:off x="2900828" y="1018444"/>
                <a:ext cx="1995613" cy="1995616"/>
                <a:chOff x="6447001" y="2430280"/>
                <a:chExt cx="3585705" cy="3585705"/>
              </a:xfrm>
            </p:grpSpPr>
            <p:sp>
              <p:nvSpPr>
                <p:cNvPr id="124" name="Google Shape;124;p3"/>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5" name="Google Shape;125;p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6" name="Google Shape;126;p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27" name="Google Shape;127;p3"/>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28" name="Google Shape;128;p3"/>
            <p:cNvSpPr txBox="1"/>
            <p:nvPr/>
          </p:nvSpPr>
          <p:spPr>
            <a:xfrm>
              <a:off x="3437820" y="1212512"/>
              <a:ext cx="854046"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01</a:t>
              </a:r>
              <a:endParaRPr sz="2400">
                <a:solidFill>
                  <a:srgbClr val="01ACBE"/>
                </a:solidFill>
                <a:latin typeface="Impact"/>
                <a:ea typeface="Impact"/>
                <a:cs typeface="Impact"/>
                <a:sym typeface="Impact"/>
              </a:endParaRPr>
            </a:p>
          </p:txBody>
        </p:sp>
      </p:grpSp>
      <p:pic>
        <p:nvPicPr>
          <p:cNvPr id="129" name="Google Shape;129;p3"/>
          <p:cNvPicPr preferRelativeResize="0"/>
          <p:nvPr/>
        </p:nvPicPr>
        <p:blipFill rotWithShape="1">
          <a:blip r:embed="rId5">
            <a:alphaModFix/>
          </a:blip>
          <a:srcRect/>
          <a:stretch/>
        </p:blipFill>
        <p:spPr>
          <a:xfrm>
            <a:off x="3615338" y="2508584"/>
            <a:ext cx="3601753" cy="3892216"/>
          </a:xfrm>
          <a:prstGeom prst="rect">
            <a:avLst/>
          </a:prstGeom>
          <a:noFill/>
          <a:ln>
            <a:noFill/>
          </a:ln>
        </p:spPr>
      </p:pic>
      <p:sp>
        <p:nvSpPr>
          <p:cNvPr id="130" name="Google Shape;130;p3"/>
          <p:cNvSpPr/>
          <p:nvPr/>
        </p:nvSpPr>
        <p:spPr>
          <a:xfrm>
            <a:off x="3640169" y="1943317"/>
            <a:ext cx="3552092" cy="87513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CẤU TRÚC SWITCH – CASE</a:t>
            </a:r>
            <a:endParaRPr/>
          </a:p>
        </p:txBody>
      </p:sp>
      <p:sp>
        <p:nvSpPr>
          <p:cNvPr id="131" name="Google Shape;131;p3"/>
          <p:cNvSpPr/>
          <p:nvPr/>
        </p:nvSpPr>
        <p:spPr>
          <a:xfrm>
            <a:off x="998660" y="2104195"/>
            <a:ext cx="2993765" cy="1508784"/>
          </a:xfrm>
          <a:prstGeom prst="rightArrow">
            <a:avLst>
              <a:gd name="adj1" fmla="val 50000"/>
              <a:gd name="adj2"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truongHop phải là biến có kiểu dữ liệu int/byte/short</a:t>
            </a:r>
            <a:endParaRPr/>
          </a:p>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/char/String</a:t>
            </a:r>
            <a:endParaRPr/>
          </a:p>
        </p:txBody>
      </p:sp>
      <p:sp>
        <p:nvSpPr>
          <p:cNvPr id="132" name="Google Shape;132;p3"/>
          <p:cNvSpPr/>
          <p:nvPr/>
        </p:nvSpPr>
        <p:spPr>
          <a:xfrm>
            <a:off x="998658" y="4517405"/>
            <a:ext cx="2993765" cy="1508784"/>
          </a:xfrm>
          <a:prstGeom prst="rightArrow">
            <a:avLst>
              <a:gd name="adj1" fmla="val 50000"/>
              <a:gd name="adj2"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break: thoát khỏi cấu trúc switch</a:t>
            </a:r>
            <a:endParaRPr/>
          </a:p>
        </p:txBody>
      </p:sp>
      <p:sp>
        <p:nvSpPr>
          <p:cNvPr id="133" name="Google Shape;133;p3"/>
          <p:cNvSpPr/>
          <p:nvPr/>
        </p:nvSpPr>
        <p:spPr>
          <a:xfrm>
            <a:off x="6867167" y="4909291"/>
            <a:ext cx="2966602" cy="1291511"/>
          </a:xfrm>
          <a:prstGeom prst="leftArrow">
            <a:avLst>
              <a:gd name="adj1" fmla="val 50000"/>
              <a:gd name="adj2"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Default: trường hợp không thỏa mãn case nào</a:t>
            </a:r>
            <a:endParaRPr/>
          </a:p>
        </p:txBody>
      </p:sp>
      <p:sp>
        <p:nvSpPr>
          <p:cNvPr id="134" name="Google Shape;134;p3"/>
          <p:cNvSpPr/>
          <p:nvPr/>
        </p:nvSpPr>
        <p:spPr>
          <a:xfrm>
            <a:off x="6867167" y="2883614"/>
            <a:ext cx="2966602" cy="1291511"/>
          </a:xfrm>
          <a:prstGeom prst="leftArrow">
            <a:avLst>
              <a:gd name="adj1" fmla="val 50000"/>
              <a:gd name="adj2"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Case: là giá trị của biến truongHop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p:tgtEl>
                                          <p:spTgt spid="12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 calcmode="lin" valueType="num">
                                      <p:cBhvr additive="base">
                                        <p:cTn id="10" dur="500"/>
                                        <p:tgtEl>
                                          <p:spTgt spid="1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0" name="Google Shape;140;p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41" name="Google Shape;141;p4"/>
          <p:cNvGrpSpPr/>
          <p:nvPr/>
        </p:nvGrpSpPr>
        <p:grpSpPr>
          <a:xfrm>
            <a:off x="762000" y="1279388"/>
            <a:ext cx="9144000" cy="674550"/>
            <a:chOff x="3129129" y="1121776"/>
            <a:chExt cx="6189792" cy="1171624"/>
          </a:xfrm>
        </p:grpSpPr>
        <p:sp>
          <p:nvSpPr>
            <p:cNvPr id="142" name="Google Shape;142;p4"/>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143" name="Google Shape;143;p4"/>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144" name="Google Shape;144;p4"/>
          <p:cNvGrpSpPr/>
          <p:nvPr/>
        </p:nvGrpSpPr>
        <p:grpSpPr>
          <a:xfrm>
            <a:off x="652296" y="1117075"/>
            <a:ext cx="1377213" cy="1300418"/>
            <a:chOff x="2811978" y="797258"/>
            <a:chExt cx="2097411" cy="2097411"/>
          </a:xfrm>
        </p:grpSpPr>
        <p:grpSp>
          <p:nvGrpSpPr>
            <p:cNvPr id="145" name="Google Shape;145;p4"/>
            <p:cNvGrpSpPr/>
            <p:nvPr/>
          </p:nvGrpSpPr>
          <p:grpSpPr>
            <a:xfrm>
              <a:off x="2811978" y="797258"/>
              <a:ext cx="2097411" cy="2097411"/>
              <a:chOff x="2900828" y="1018444"/>
              <a:chExt cx="1995613" cy="1995616"/>
            </a:xfrm>
          </p:grpSpPr>
          <p:grpSp>
            <p:nvGrpSpPr>
              <p:cNvPr id="146" name="Google Shape;146;p4"/>
              <p:cNvGrpSpPr/>
              <p:nvPr/>
            </p:nvGrpSpPr>
            <p:grpSpPr>
              <a:xfrm>
                <a:off x="2900828" y="1018444"/>
                <a:ext cx="1995613" cy="1995616"/>
                <a:chOff x="6447001" y="2430280"/>
                <a:chExt cx="3585705" cy="3585705"/>
              </a:xfrm>
            </p:grpSpPr>
            <p:sp>
              <p:nvSpPr>
                <p:cNvPr id="147" name="Google Shape;147;p4"/>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48" name="Google Shape;148;p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49" name="Google Shape;149;p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50" name="Google Shape;150;p4"/>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51" name="Google Shape;151;p4"/>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01</a:t>
              </a:r>
              <a:endParaRPr sz="2400">
                <a:solidFill>
                  <a:srgbClr val="01ACBE"/>
                </a:solidFill>
                <a:latin typeface="Impact"/>
                <a:ea typeface="Impact"/>
                <a:cs typeface="Impact"/>
                <a:sym typeface="Impact"/>
              </a:endParaRPr>
            </a:p>
          </p:txBody>
        </p:sp>
      </p:grpSp>
      <p:pic>
        <p:nvPicPr>
          <p:cNvPr id="152" name="Google Shape;152;p4" descr="3.4.3. Switch Statements"/>
          <p:cNvPicPr preferRelativeResize="0"/>
          <p:nvPr/>
        </p:nvPicPr>
        <p:blipFill rotWithShape="1">
          <a:blip r:embed="rId5">
            <a:alphaModFix/>
          </a:blip>
          <a:srcRect/>
          <a:stretch/>
        </p:blipFill>
        <p:spPr>
          <a:xfrm>
            <a:off x="2681804" y="2042158"/>
            <a:ext cx="5166796" cy="63398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 calcmode="lin" valueType="num">
                                      <p:cBhvr additive="base">
                                        <p:cTn id="10"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8" name="Google Shape;158;p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59" name="Google Shape;159;p5"/>
          <p:cNvGrpSpPr/>
          <p:nvPr/>
        </p:nvGrpSpPr>
        <p:grpSpPr>
          <a:xfrm>
            <a:off x="685800" y="1072876"/>
            <a:ext cx="9144000" cy="674550"/>
            <a:chOff x="3129129" y="1121776"/>
            <a:chExt cx="6189792" cy="1171624"/>
          </a:xfrm>
        </p:grpSpPr>
        <p:sp>
          <p:nvSpPr>
            <p:cNvPr id="160" name="Google Shape;160;p5"/>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161" name="Google Shape;161;p5"/>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162" name="Google Shape;162;p5"/>
          <p:cNvGrpSpPr/>
          <p:nvPr/>
        </p:nvGrpSpPr>
        <p:grpSpPr>
          <a:xfrm>
            <a:off x="576096" y="910563"/>
            <a:ext cx="1377213" cy="1300418"/>
            <a:chOff x="2811978" y="797258"/>
            <a:chExt cx="2097411" cy="2097411"/>
          </a:xfrm>
        </p:grpSpPr>
        <p:grpSp>
          <p:nvGrpSpPr>
            <p:cNvPr id="163" name="Google Shape;163;p5"/>
            <p:cNvGrpSpPr/>
            <p:nvPr/>
          </p:nvGrpSpPr>
          <p:grpSpPr>
            <a:xfrm>
              <a:off x="2811978" y="797258"/>
              <a:ext cx="2097411" cy="2097411"/>
              <a:chOff x="2900828" y="1018444"/>
              <a:chExt cx="1995613" cy="1995616"/>
            </a:xfrm>
          </p:grpSpPr>
          <p:grpSp>
            <p:nvGrpSpPr>
              <p:cNvPr id="164" name="Google Shape;164;p5"/>
              <p:cNvGrpSpPr/>
              <p:nvPr/>
            </p:nvGrpSpPr>
            <p:grpSpPr>
              <a:xfrm>
                <a:off x="2900828" y="1018444"/>
                <a:ext cx="1995613" cy="1995616"/>
                <a:chOff x="6447001" y="2430280"/>
                <a:chExt cx="3585705" cy="3585705"/>
              </a:xfrm>
            </p:grpSpPr>
            <p:sp>
              <p:nvSpPr>
                <p:cNvPr id="165" name="Google Shape;165;p5"/>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66" name="Google Shape;166;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67" name="Google Shape;167;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68" name="Google Shape;168;p5"/>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69" name="Google Shape;169;p5"/>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01</a:t>
              </a:r>
              <a:endParaRPr sz="2400">
                <a:solidFill>
                  <a:srgbClr val="01ACBE"/>
                </a:solidFill>
                <a:latin typeface="Impact"/>
                <a:ea typeface="Impact"/>
                <a:cs typeface="Impact"/>
                <a:sym typeface="Impact"/>
              </a:endParaRPr>
            </a:p>
          </p:txBody>
        </p:sp>
      </p:grpSp>
      <p:pic>
        <p:nvPicPr>
          <p:cNvPr id="170" name="Google Shape;170;p5"/>
          <p:cNvPicPr preferRelativeResize="0"/>
          <p:nvPr/>
        </p:nvPicPr>
        <p:blipFill rotWithShape="1">
          <a:blip r:embed="rId5">
            <a:alphaModFix/>
          </a:blip>
          <a:srcRect/>
          <a:stretch/>
        </p:blipFill>
        <p:spPr>
          <a:xfrm>
            <a:off x="2251569" y="2082739"/>
            <a:ext cx="6012462" cy="4089461"/>
          </a:xfrm>
          <a:prstGeom prst="rect">
            <a:avLst/>
          </a:prstGeom>
          <a:noFill/>
          <a:ln>
            <a:noFill/>
          </a:ln>
        </p:spPr>
      </p:pic>
      <p:sp>
        <p:nvSpPr>
          <p:cNvPr id="171" name="Google Shape;171;p5"/>
          <p:cNvSpPr/>
          <p:nvPr/>
        </p:nvSpPr>
        <p:spPr>
          <a:xfrm>
            <a:off x="4040892" y="1783032"/>
            <a:ext cx="2536944" cy="67455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VÍ DỤ</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p:tgtEl>
                                          <p:spTgt spid="16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 calcmode="lin" valueType="num">
                                      <p:cBhvr additive="base">
                                        <p:cTn id="10" dur="5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7" name="Google Shape;177;p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78" name="Google Shape;178;p6"/>
          <p:cNvGrpSpPr/>
          <p:nvPr/>
        </p:nvGrpSpPr>
        <p:grpSpPr>
          <a:xfrm>
            <a:off x="1143000" y="1261394"/>
            <a:ext cx="9144000" cy="674550"/>
            <a:chOff x="3129129" y="1121776"/>
            <a:chExt cx="6189792" cy="1171624"/>
          </a:xfrm>
        </p:grpSpPr>
        <p:sp>
          <p:nvSpPr>
            <p:cNvPr id="179" name="Google Shape;179;p6"/>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180" name="Google Shape;180;p6"/>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600" b="1">
                  <a:solidFill>
                    <a:schemeClr val="lt1"/>
                  </a:solidFill>
                  <a:latin typeface="Times New Roman"/>
                  <a:ea typeface="Times New Roman"/>
                  <a:cs typeface="Times New Roman"/>
                  <a:sym typeface="Times New Roman"/>
                </a:rPr>
                <a:t>Cấu Trúc Rẽ Nhánh-Biểu Thức Điều Kiện Trong Java</a:t>
              </a:r>
              <a:endParaRPr sz="2600" b="1">
                <a:solidFill>
                  <a:schemeClr val="lt1"/>
                </a:solidFill>
                <a:latin typeface="Times New Roman"/>
                <a:ea typeface="Times New Roman"/>
                <a:cs typeface="Times New Roman"/>
                <a:sym typeface="Times New Roman"/>
              </a:endParaRPr>
            </a:p>
          </p:txBody>
        </p:sp>
      </p:grpSp>
      <p:grpSp>
        <p:nvGrpSpPr>
          <p:cNvPr id="181" name="Google Shape;181;p6"/>
          <p:cNvGrpSpPr/>
          <p:nvPr/>
        </p:nvGrpSpPr>
        <p:grpSpPr>
          <a:xfrm>
            <a:off x="1033296" y="1099081"/>
            <a:ext cx="1377213" cy="1300418"/>
            <a:chOff x="2811978" y="797258"/>
            <a:chExt cx="2097411" cy="2097411"/>
          </a:xfrm>
        </p:grpSpPr>
        <p:grpSp>
          <p:nvGrpSpPr>
            <p:cNvPr id="182" name="Google Shape;182;p6"/>
            <p:cNvGrpSpPr/>
            <p:nvPr/>
          </p:nvGrpSpPr>
          <p:grpSpPr>
            <a:xfrm>
              <a:off x="2811978" y="797258"/>
              <a:ext cx="2097411" cy="2097411"/>
              <a:chOff x="2900828" y="1018444"/>
              <a:chExt cx="1995613" cy="1995616"/>
            </a:xfrm>
          </p:grpSpPr>
          <p:grpSp>
            <p:nvGrpSpPr>
              <p:cNvPr id="183" name="Google Shape;183;p6"/>
              <p:cNvGrpSpPr/>
              <p:nvPr/>
            </p:nvGrpSpPr>
            <p:grpSpPr>
              <a:xfrm>
                <a:off x="2900828" y="1018444"/>
                <a:ext cx="1995613" cy="1995616"/>
                <a:chOff x="6447001" y="2430280"/>
                <a:chExt cx="3585705" cy="3585705"/>
              </a:xfrm>
            </p:grpSpPr>
            <p:sp>
              <p:nvSpPr>
                <p:cNvPr id="184" name="Google Shape;184;p6"/>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85" name="Google Shape;185;p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86" name="Google Shape;186;p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87" name="Google Shape;187;p6"/>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188" name="Google Shape;188;p6"/>
            <p:cNvSpPr txBox="1"/>
            <p:nvPr/>
          </p:nvSpPr>
          <p:spPr>
            <a:xfrm>
              <a:off x="3437820" y="1212512"/>
              <a:ext cx="872592"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01</a:t>
              </a:r>
              <a:endParaRPr sz="2400">
                <a:solidFill>
                  <a:srgbClr val="01ACBE"/>
                </a:solidFill>
                <a:latin typeface="Impact"/>
                <a:ea typeface="Impact"/>
                <a:cs typeface="Impact"/>
                <a:sym typeface="Impact"/>
              </a:endParaRPr>
            </a:p>
          </p:txBody>
        </p:sp>
      </p:grpSp>
      <p:sp>
        <p:nvSpPr>
          <p:cNvPr id="189" name="Google Shape;189;p6"/>
          <p:cNvSpPr/>
          <p:nvPr/>
        </p:nvSpPr>
        <p:spPr>
          <a:xfrm>
            <a:off x="2525958" y="2010412"/>
            <a:ext cx="6378084" cy="674550"/>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Luyện tập với hàm và cấu trúc rẽ nhánh</a:t>
            </a:r>
            <a:endParaRPr/>
          </a:p>
        </p:txBody>
      </p:sp>
      <p:sp>
        <p:nvSpPr>
          <p:cNvPr id="190" name="Google Shape;190;p6"/>
          <p:cNvSpPr txBox="1"/>
          <p:nvPr/>
        </p:nvSpPr>
        <p:spPr>
          <a:xfrm>
            <a:off x="1371620" y="2835057"/>
            <a:ext cx="8686759" cy="138499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Times New Roman"/>
              <a:buAutoNum type="arabicParenR"/>
            </a:pPr>
            <a:r>
              <a:rPr lang="en-US" sz="2800">
                <a:solidFill>
                  <a:schemeClr val="dk1"/>
                </a:solidFill>
                <a:latin typeface="Times New Roman"/>
                <a:ea typeface="Times New Roman"/>
                <a:cs typeface="Times New Roman"/>
                <a:sym typeface="Times New Roman"/>
              </a:rPr>
              <a:t>Chữa bài tập:  Viết chương trình java nhập vào số nguyên a là năm tương ứng. Số nguyên b là tháng. In ra màn hình số ngày trong tháng đó.</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 calcmode="lin" valueType="num">
                                      <p:cBhvr additive="base">
                                        <p:cTn id="10" dur="500"/>
                                        <p:tgtEl>
                                          <p:spTgt spid="1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96" name="Google Shape;196;p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97" name="Google Shape;197;p7"/>
          <p:cNvGrpSpPr/>
          <p:nvPr/>
        </p:nvGrpSpPr>
        <p:grpSpPr>
          <a:xfrm>
            <a:off x="976277" y="1331172"/>
            <a:ext cx="9082123" cy="723708"/>
            <a:chOff x="3129129" y="1121776"/>
            <a:chExt cx="5933741" cy="1171624"/>
          </a:xfrm>
        </p:grpSpPr>
        <p:sp>
          <p:nvSpPr>
            <p:cNvPr id="198" name="Google Shape;198;p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99" name="Google Shape;199;p7"/>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a:t>
              </a:r>
              <a:endParaRPr sz="2800" b="1">
                <a:solidFill>
                  <a:schemeClr val="lt1"/>
                </a:solidFill>
                <a:latin typeface="Times New Roman"/>
                <a:ea typeface="Times New Roman"/>
                <a:cs typeface="Times New Roman"/>
                <a:sym typeface="Times New Roman"/>
              </a:endParaRPr>
            </a:p>
          </p:txBody>
        </p:sp>
      </p:grpSp>
      <p:grpSp>
        <p:nvGrpSpPr>
          <p:cNvPr id="200" name="Google Shape;200;p7"/>
          <p:cNvGrpSpPr/>
          <p:nvPr/>
        </p:nvGrpSpPr>
        <p:grpSpPr>
          <a:xfrm>
            <a:off x="1100684" y="1324290"/>
            <a:ext cx="1472075" cy="1141899"/>
            <a:chOff x="3099689" y="1098878"/>
            <a:chExt cx="1995612" cy="1995615"/>
          </a:xfrm>
        </p:grpSpPr>
        <p:grpSp>
          <p:nvGrpSpPr>
            <p:cNvPr id="201" name="Google Shape;201;p7"/>
            <p:cNvGrpSpPr/>
            <p:nvPr/>
          </p:nvGrpSpPr>
          <p:grpSpPr>
            <a:xfrm>
              <a:off x="3099689" y="1098878"/>
              <a:ext cx="1995612" cy="1995615"/>
              <a:chOff x="6804316" y="2574806"/>
              <a:chExt cx="3585705" cy="3585705"/>
            </a:xfrm>
          </p:grpSpPr>
          <p:sp>
            <p:nvSpPr>
              <p:cNvPr id="202" name="Google Shape;202;p7"/>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3" name="Google Shape;203;p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4" name="Google Shape;204;p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5" name="Google Shape;205;p7"/>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06" name="Google Shape;206;p7"/>
          <p:cNvSpPr txBox="1"/>
          <p:nvPr/>
        </p:nvSpPr>
        <p:spPr>
          <a:xfrm>
            <a:off x="1191512" y="2239218"/>
            <a:ext cx="8784386" cy="2739211"/>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dk1"/>
              </a:buClr>
              <a:buSzPts val="2800"/>
              <a:buFont typeface="Times New Roman"/>
              <a:buAutoNum type="arabicPeriod"/>
            </a:pPr>
            <a:r>
              <a:rPr lang="en-US" sz="2800" b="1">
                <a:solidFill>
                  <a:schemeClr val="dk1"/>
                </a:solidFill>
                <a:latin typeface="Times New Roman"/>
                <a:ea typeface="Times New Roman"/>
                <a:cs typeface="Times New Roman"/>
                <a:sym typeface="Times New Roman"/>
              </a:rPr>
              <a:t>Hàm là gì?:</a:t>
            </a:r>
            <a:br>
              <a:rPr lang="en-US" sz="2800" b="1">
                <a:solidFill>
                  <a:schemeClr val="dk1"/>
                </a:solidFill>
                <a:latin typeface="Times New Roman"/>
                <a:ea typeface="Times New Roman"/>
                <a:cs typeface="Times New Roman"/>
                <a:sym typeface="Times New Roman"/>
              </a:rPr>
            </a:br>
            <a:r>
              <a:rPr lang="en-US" sz="2800">
                <a:solidFill>
                  <a:schemeClr val="dk1"/>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Trong ngôn ngữ lập trình Java, một hàm (function) là một khối code chứa một tập hợp các câu lệnh được đặt tên và thường thực hiện một nhiệm vụ cụ thể. Hàm được sử dụng để thực hiện một tác vụ cụ thể và có thể được gọi từ bất kỳ đâu trong chương trình Java. Việc sử dụng hàm giúp tái sử dụng code, tạo cấu trúc rõ ràng và dễ quản lý trong các ứng dụng phức tạp</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p:tgtEl>
                                          <p:spTgt spid="1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2" name="Google Shape;212;p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13" name="Google Shape;213;p8"/>
          <p:cNvGrpSpPr/>
          <p:nvPr/>
        </p:nvGrpSpPr>
        <p:grpSpPr>
          <a:xfrm>
            <a:off x="976277" y="1331172"/>
            <a:ext cx="9082123" cy="723708"/>
            <a:chOff x="3129129" y="1121776"/>
            <a:chExt cx="5933741" cy="1171624"/>
          </a:xfrm>
        </p:grpSpPr>
        <p:sp>
          <p:nvSpPr>
            <p:cNvPr id="214" name="Google Shape;214;p8"/>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15" name="Google Shape;215;p8"/>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a:t>
              </a:r>
              <a:endParaRPr sz="2800" b="1">
                <a:solidFill>
                  <a:schemeClr val="lt1"/>
                </a:solidFill>
                <a:latin typeface="Times New Roman"/>
                <a:ea typeface="Times New Roman"/>
                <a:cs typeface="Times New Roman"/>
                <a:sym typeface="Times New Roman"/>
              </a:endParaRPr>
            </a:p>
          </p:txBody>
        </p:sp>
      </p:grpSp>
      <p:grpSp>
        <p:nvGrpSpPr>
          <p:cNvPr id="216" name="Google Shape;216;p8"/>
          <p:cNvGrpSpPr/>
          <p:nvPr/>
        </p:nvGrpSpPr>
        <p:grpSpPr>
          <a:xfrm>
            <a:off x="1100684" y="1324290"/>
            <a:ext cx="1472075" cy="1141899"/>
            <a:chOff x="3099689" y="1098878"/>
            <a:chExt cx="1995612" cy="1995615"/>
          </a:xfrm>
        </p:grpSpPr>
        <p:grpSp>
          <p:nvGrpSpPr>
            <p:cNvPr id="217" name="Google Shape;217;p8"/>
            <p:cNvGrpSpPr/>
            <p:nvPr/>
          </p:nvGrpSpPr>
          <p:grpSpPr>
            <a:xfrm>
              <a:off x="3099689" y="1098878"/>
              <a:ext cx="1995612" cy="1995615"/>
              <a:chOff x="6804316" y="2574806"/>
              <a:chExt cx="3585705" cy="3585705"/>
            </a:xfrm>
          </p:grpSpPr>
          <p:sp>
            <p:nvSpPr>
              <p:cNvPr id="218" name="Google Shape;218;p8"/>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19" name="Google Shape;219;p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20" name="Google Shape;220;p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21" name="Google Shape;221;p8"/>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22" name="Google Shape;222;p8"/>
          <p:cNvSpPr txBox="1"/>
          <p:nvPr/>
        </p:nvSpPr>
        <p:spPr>
          <a:xfrm>
            <a:off x="1191512" y="2239218"/>
            <a:ext cx="8784386"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2. Cách khai báo một Hàm trong Java:</a:t>
            </a:r>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 </a:t>
            </a:r>
            <a:r>
              <a:rPr lang="en-US" sz="2000">
                <a:solidFill>
                  <a:srgbClr val="D73A49"/>
                </a:solidFill>
                <a:latin typeface="Arial"/>
                <a:ea typeface="Arial"/>
                <a:cs typeface="Arial"/>
                <a:sym typeface="Arial"/>
              </a:rPr>
              <a:t>public</a:t>
            </a: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class</a:t>
            </a:r>
            <a:r>
              <a:rPr lang="en-US" sz="2000">
                <a:solidFill>
                  <a:srgbClr val="24292E"/>
                </a:solidFill>
                <a:latin typeface="Arial"/>
                <a:ea typeface="Arial"/>
                <a:cs typeface="Arial"/>
                <a:sym typeface="Arial"/>
              </a:rPr>
              <a:t> </a:t>
            </a:r>
            <a:r>
              <a:rPr lang="en-US" sz="2000">
                <a:solidFill>
                  <a:srgbClr val="6F42C1"/>
                </a:solidFill>
                <a:latin typeface="Arial"/>
                <a:ea typeface="Arial"/>
                <a:cs typeface="Arial"/>
                <a:sym typeface="Arial"/>
              </a:rPr>
              <a:t>HelloWorld</a:t>
            </a:r>
            <a:r>
              <a:rPr lang="en-US" sz="2000">
                <a:solidFill>
                  <a:srgbClr val="24292E"/>
                </a:solidFill>
                <a:latin typeface="Arial"/>
                <a:ea typeface="Arial"/>
                <a:cs typeface="Arial"/>
                <a:sym typeface="Arial"/>
              </a:rPr>
              <a:t> {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r>
              <a:rPr lang="en-US" sz="2000">
                <a:solidFill>
                  <a:srgbClr val="6A737D"/>
                </a:solidFill>
                <a:latin typeface="Arial"/>
                <a:ea typeface="Arial"/>
                <a:cs typeface="Arial"/>
                <a:sym typeface="Arial"/>
              </a:rPr>
              <a:t>// Đây là một hàm đơn giản có tên là "printHelloT3H"</a:t>
            </a:r>
            <a:r>
              <a:rPr lang="en-US" sz="2000">
                <a:solidFill>
                  <a:srgbClr val="24292E"/>
                </a:solidFill>
                <a:latin typeface="Arial"/>
                <a:ea typeface="Arial"/>
                <a:cs typeface="Arial"/>
                <a:sym typeface="Arial"/>
              </a:rPr>
              <a:t> 	</a:t>
            </a:r>
            <a:endParaRPr/>
          </a:p>
          <a:p>
            <a:pPr marL="0" marR="0" lvl="0" indent="0" algn="l" rtl="0">
              <a:spcBef>
                <a:spcPts val="0"/>
              </a:spcBef>
              <a:spcAft>
                <a:spcPts val="0"/>
              </a:spcAft>
              <a:buNone/>
            </a:pPr>
            <a:r>
              <a:rPr lang="en-US" sz="2000">
                <a:solidFill>
                  <a:srgbClr val="D73A49"/>
                </a:solidFill>
                <a:latin typeface="Arial"/>
                <a:ea typeface="Arial"/>
                <a:cs typeface="Arial"/>
                <a:sym typeface="Arial"/>
              </a:rPr>
              <a:t>	public</a:t>
            </a: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static</a:t>
            </a: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void</a:t>
            </a:r>
            <a:r>
              <a:rPr lang="en-US" sz="2000">
                <a:solidFill>
                  <a:srgbClr val="24292E"/>
                </a:solidFill>
                <a:latin typeface="Arial"/>
                <a:ea typeface="Arial"/>
                <a:cs typeface="Arial"/>
                <a:sym typeface="Arial"/>
              </a:rPr>
              <a:t> </a:t>
            </a:r>
            <a:r>
              <a:rPr lang="en-US" sz="2000">
                <a:solidFill>
                  <a:srgbClr val="6F42C1"/>
                </a:solidFill>
                <a:latin typeface="Arial"/>
                <a:ea typeface="Arial"/>
                <a:cs typeface="Arial"/>
                <a:sym typeface="Arial"/>
              </a:rPr>
              <a:t>printHelloT3H</a:t>
            </a:r>
            <a:r>
              <a:rPr lang="en-US" sz="2000">
                <a:solidFill>
                  <a:srgbClr val="24292E"/>
                </a:solidFill>
                <a:latin typeface="Arial"/>
                <a:ea typeface="Arial"/>
                <a:cs typeface="Arial"/>
                <a:sym typeface="Arial"/>
              </a:rPr>
              <a:t>() { 			</a:t>
            </a:r>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r>
              <a:rPr lang="en-US" sz="2000">
                <a:solidFill>
                  <a:srgbClr val="6F42C1"/>
                </a:solidFill>
                <a:latin typeface="Arial"/>
                <a:ea typeface="Arial"/>
                <a:cs typeface="Arial"/>
                <a:sym typeface="Arial"/>
              </a:rPr>
              <a:t>System</a:t>
            </a:r>
            <a:r>
              <a:rPr lang="en-US" sz="2000">
                <a:solidFill>
                  <a:srgbClr val="24292E"/>
                </a:solidFill>
                <a:latin typeface="Arial"/>
                <a:ea typeface="Arial"/>
                <a:cs typeface="Arial"/>
                <a:sym typeface="Arial"/>
              </a:rPr>
              <a:t>.out.</a:t>
            </a:r>
            <a:r>
              <a:rPr lang="en-US" sz="2000">
                <a:solidFill>
                  <a:srgbClr val="6F42C1"/>
                </a:solidFill>
                <a:latin typeface="Arial"/>
                <a:ea typeface="Arial"/>
                <a:cs typeface="Arial"/>
                <a:sym typeface="Arial"/>
              </a:rPr>
              <a:t>println</a:t>
            </a:r>
            <a:r>
              <a:rPr lang="en-US" sz="2000">
                <a:solidFill>
                  <a:srgbClr val="24292E"/>
                </a:solidFill>
                <a:latin typeface="Arial"/>
                <a:ea typeface="Arial"/>
                <a:cs typeface="Arial"/>
                <a:sym typeface="Arial"/>
              </a:rPr>
              <a:t>(</a:t>
            </a:r>
            <a:r>
              <a:rPr lang="en-US" sz="2000">
                <a:solidFill>
                  <a:srgbClr val="032F62"/>
                </a:solidFill>
                <a:latin typeface="Arial"/>
                <a:ea typeface="Arial"/>
                <a:cs typeface="Arial"/>
                <a:sym typeface="Arial"/>
              </a:rPr>
              <a:t>"Hello, T3H!"</a:t>
            </a:r>
            <a:r>
              <a:rPr lang="en-US" sz="2000">
                <a:solidFill>
                  <a:srgbClr val="24292E"/>
                </a:solidFill>
                <a:latin typeface="Arial"/>
                <a:ea typeface="Arial"/>
                <a:cs typeface="Arial"/>
                <a:sym typeface="Arial"/>
              </a:rPr>
              <a:t>);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public</a:t>
            </a: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static</a:t>
            </a:r>
            <a:r>
              <a:rPr lang="en-US" sz="2000">
                <a:solidFill>
                  <a:srgbClr val="24292E"/>
                </a:solidFill>
                <a:latin typeface="Arial"/>
                <a:ea typeface="Arial"/>
                <a:cs typeface="Arial"/>
                <a:sym typeface="Arial"/>
              </a:rPr>
              <a:t> </a:t>
            </a:r>
            <a:r>
              <a:rPr lang="en-US" sz="2000">
                <a:solidFill>
                  <a:srgbClr val="D73A49"/>
                </a:solidFill>
                <a:latin typeface="Arial"/>
                <a:ea typeface="Arial"/>
                <a:cs typeface="Arial"/>
                <a:sym typeface="Arial"/>
              </a:rPr>
              <a:t>void</a:t>
            </a:r>
            <a:r>
              <a:rPr lang="en-US" sz="2000">
                <a:solidFill>
                  <a:srgbClr val="24292E"/>
                </a:solidFill>
                <a:latin typeface="Arial"/>
                <a:ea typeface="Arial"/>
                <a:cs typeface="Arial"/>
                <a:sym typeface="Arial"/>
              </a:rPr>
              <a:t> </a:t>
            </a:r>
            <a:r>
              <a:rPr lang="en-US" sz="2000">
                <a:solidFill>
                  <a:srgbClr val="6F42C1"/>
                </a:solidFill>
                <a:latin typeface="Arial"/>
                <a:ea typeface="Arial"/>
                <a:cs typeface="Arial"/>
                <a:sym typeface="Arial"/>
              </a:rPr>
              <a:t>main</a:t>
            </a:r>
            <a:r>
              <a:rPr lang="en-US" sz="2000">
                <a:solidFill>
                  <a:srgbClr val="24292E"/>
                </a:solidFill>
                <a:latin typeface="Arial"/>
                <a:ea typeface="Arial"/>
                <a:cs typeface="Arial"/>
                <a:sym typeface="Arial"/>
              </a:rPr>
              <a:t>(</a:t>
            </a:r>
            <a:r>
              <a:rPr lang="en-US" sz="2000">
                <a:solidFill>
                  <a:srgbClr val="6F42C1"/>
                </a:solidFill>
                <a:latin typeface="Arial"/>
                <a:ea typeface="Arial"/>
                <a:cs typeface="Arial"/>
                <a:sym typeface="Arial"/>
              </a:rPr>
              <a:t>String</a:t>
            </a:r>
            <a:r>
              <a:rPr lang="en-US" sz="2000">
                <a:solidFill>
                  <a:srgbClr val="24292E"/>
                </a:solidFill>
                <a:latin typeface="Arial"/>
                <a:ea typeface="Arial"/>
                <a:cs typeface="Arial"/>
                <a:sym typeface="Arial"/>
              </a:rPr>
              <a:t>[] args) {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r>
              <a:rPr lang="en-US" sz="2000">
                <a:solidFill>
                  <a:srgbClr val="6A737D"/>
                </a:solidFill>
                <a:latin typeface="Arial"/>
                <a:ea typeface="Arial"/>
                <a:cs typeface="Arial"/>
                <a:sym typeface="Arial"/>
              </a:rPr>
              <a:t>// Gọi hàm "printHello" để in chuỗi "Hello, T3H!"</a:t>
            </a:r>
            <a:r>
              <a:rPr lang="en-US" sz="2000">
                <a:solidFill>
                  <a:srgbClr val="24292E"/>
                </a:solidFill>
                <a:latin typeface="Arial"/>
                <a:ea typeface="Arial"/>
                <a:cs typeface="Arial"/>
                <a:sym typeface="Arial"/>
              </a:rPr>
              <a:t> 				</a:t>
            </a:r>
            <a:r>
              <a:rPr lang="en-US" sz="2000">
                <a:solidFill>
                  <a:srgbClr val="6F42C1"/>
                </a:solidFill>
                <a:latin typeface="Arial"/>
                <a:ea typeface="Arial"/>
                <a:cs typeface="Arial"/>
                <a:sym typeface="Arial"/>
              </a:rPr>
              <a:t>printHelloT3H</a:t>
            </a:r>
            <a:r>
              <a:rPr lang="en-US" sz="2000">
                <a:solidFill>
                  <a:srgbClr val="24292E"/>
                </a:solidFill>
                <a:latin typeface="Arial"/>
                <a:ea typeface="Arial"/>
                <a:cs typeface="Arial"/>
                <a:sym typeface="Arial"/>
              </a:rPr>
              <a:t>();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endParaRPr sz="2000">
              <a:solidFill>
                <a:srgbClr val="24292E"/>
              </a:solidFill>
              <a:latin typeface="Arial"/>
              <a:ea typeface="Arial"/>
              <a:cs typeface="Arial"/>
              <a:sym typeface="Arial"/>
            </a:endParaRPr>
          </a:p>
          <a:p>
            <a:pPr marL="0" marR="0" lvl="0" indent="0" algn="l" rtl="0">
              <a:spcBef>
                <a:spcPts val="0"/>
              </a:spcBef>
              <a:spcAft>
                <a:spcPts val="0"/>
              </a:spcAft>
              <a:buNone/>
            </a:pPr>
            <a:r>
              <a:rPr lang="en-US" sz="2000">
                <a:solidFill>
                  <a:srgbClr val="24292E"/>
                </a:solidFill>
                <a:latin typeface="Arial"/>
                <a:ea typeface="Arial"/>
                <a:cs typeface="Arial"/>
                <a:sym typeface="Arial"/>
              </a:rPr>
              <a:t> }</a:t>
            </a:r>
            <a:endParaRPr sz="20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500"/>
                                        <p:tgtEl>
                                          <p:spTgt spid="2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8" name="Google Shape;228;p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29" name="Google Shape;229;p9"/>
          <p:cNvGrpSpPr/>
          <p:nvPr/>
        </p:nvGrpSpPr>
        <p:grpSpPr>
          <a:xfrm>
            <a:off x="1128677" y="1001898"/>
            <a:ext cx="9082123" cy="723708"/>
            <a:chOff x="3129129" y="1121776"/>
            <a:chExt cx="5933741" cy="1171624"/>
          </a:xfrm>
        </p:grpSpPr>
        <p:sp>
          <p:nvSpPr>
            <p:cNvPr id="230" name="Google Shape;230;p9"/>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31" name="Google Shape;231;p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Làm  Quen Với Hàm (Method)</a:t>
              </a:r>
              <a:endParaRPr sz="2800" b="1">
                <a:solidFill>
                  <a:schemeClr val="lt1"/>
                </a:solidFill>
                <a:latin typeface="Times New Roman"/>
                <a:ea typeface="Times New Roman"/>
                <a:cs typeface="Times New Roman"/>
                <a:sym typeface="Times New Roman"/>
              </a:endParaRPr>
            </a:p>
          </p:txBody>
        </p:sp>
      </p:grpSp>
      <p:grpSp>
        <p:nvGrpSpPr>
          <p:cNvPr id="232" name="Google Shape;232;p9"/>
          <p:cNvGrpSpPr/>
          <p:nvPr/>
        </p:nvGrpSpPr>
        <p:grpSpPr>
          <a:xfrm>
            <a:off x="1253084" y="995016"/>
            <a:ext cx="1472075" cy="1141899"/>
            <a:chOff x="3099689" y="1098878"/>
            <a:chExt cx="1995612" cy="1995615"/>
          </a:xfrm>
        </p:grpSpPr>
        <p:grpSp>
          <p:nvGrpSpPr>
            <p:cNvPr id="233" name="Google Shape;233;p9"/>
            <p:cNvGrpSpPr/>
            <p:nvPr/>
          </p:nvGrpSpPr>
          <p:grpSpPr>
            <a:xfrm>
              <a:off x="3099689" y="1098878"/>
              <a:ext cx="1995612" cy="1995615"/>
              <a:chOff x="6804316" y="2574806"/>
              <a:chExt cx="3585705" cy="3585705"/>
            </a:xfrm>
          </p:grpSpPr>
          <p:sp>
            <p:nvSpPr>
              <p:cNvPr id="234" name="Google Shape;234;p9"/>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35" name="Google Shape;235;p9"/>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36" name="Google Shape;236;p9"/>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37" name="Google Shape;237;p9"/>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C000"/>
                  </a:solidFill>
                  <a:latin typeface="Impact"/>
                  <a:ea typeface="Impact"/>
                  <a:cs typeface="Impact"/>
                  <a:sym typeface="Impact"/>
                </a:rPr>
                <a:t>02</a:t>
              </a:r>
              <a:endParaRPr sz="2800">
                <a:solidFill>
                  <a:srgbClr val="FFC000"/>
                </a:solidFill>
                <a:latin typeface="Impact"/>
                <a:ea typeface="Impact"/>
                <a:cs typeface="Impact"/>
                <a:sym typeface="Impact"/>
              </a:endParaRPr>
            </a:p>
          </p:txBody>
        </p:sp>
      </p:grpSp>
      <p:sp>
        <p:nvSpPr>
          <p:cNvPr id="238" name="Google Shape;238;p9"/>
          <p:cNvSpPr/>
          <p:nvPr/>
        </p:nvSpPr>
        <p:spPr>
          <a:xfrm>
            <a:off x="1289008" y="1825248"/>
            <a:ext cx="2885377" cy="1189992"/>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Times New Roman"/>
                <a:ea typeface="Times New Roman"/>
                <a:cs typeface="Times New Roman"/>
                <a:sym typeface="Times New Roman"/>
              </a:rPr>
              <a:t>Access Modifier: public/private/</a:t>
            </a:r>
            <a:endParaRPr/>
          </a:p>
          <a:p>
            <a:pPr marL="0" marR="0" lvl="0" indent="0" algn="ctr" rtl="0">
              <a:spcBef>
                <a:spcPts val="0"/>
              </a:spcBef>
              <a:spcAft>
                <a:spcPts val="0"/>
              </a:spcAft>
              <a:buNone/>
            </a:pPr>
            <a:r>
              <a:rPr lang="en-US" sz="2800" b="1">
                <a:solidFill>
                  <a:schemeClr val="dk1"/>
                </a:solidFill>
                <a:latin typeface="Times New Roman"/>
                <a:ea typeface="Times New Roman"/>
                <a:cs typeface="Times New Roman"/>
                <a:sym typeface="Times New Roman"/>
              </a:rPr>
              <a:t>protected</a:t>
            </a:r>
            <a:endParaRPr/>
          </a:p>
        </p:txBody>
      </p:sp>
      <p:sp>
        <p:nvSpPr>
          <p:cNvPr id="239" name="Google Shape;239;p9"/>
          <p:cNvSpPr/>
          <p:nvPr/>
        </p:nvSpPr>
        <p:spPr>
          <a:xfrm>
            <a:off x="4888366" y="1846458"/>
            <a:ext cx="2048806" cy="1173677"/>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Kiểu trả về:void/int/String/…</a:t>
            </a:r>
            <a:endParaRPr/>
          </a:p>
        </p:txBody>
      </p:sp>
      <p:sp>
        <p:nvSpPr>
          <p:cNvPr id="240" name="Google Shape;240;p9"/>
          <p:cNvSpPr/>
          <p:nvPr/>
        </p:nvSpPr>
        <p:spPr>
          <a:xfrm>
            <a:off x="7646355" y="2208226"/>
            <a:ext cx="1918177" cy="461459"/>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Tên hàm</a:t>
            </a:r>
            <a:endParaRPr/>
          </a:p>
        </p:txBody>
      </p:sp>
      <p:sp>
        <p:nvSpPr>
          <p:cNvPr id="241" name="Google Shape;241;p9"/>
          <p:cNvSpPr/>
          <p:nvPr/>
        </p:nvSpPr>
        <p:spPr>
          <a:xfrm>
            <a:off x="8299662" y="5019479"/>
            <a:ext cx="1897552" cy="924121"/>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Danh sách tham số</a:t>
            </a:r>
            <a:endParaRPr sz="2800" b="1">
              <a:solidFill>
                <a:schemeClr val="dk1"/>
              </a:solidFill>
              <a:latin typeface="Times New Roman"/>
              <a:ea typeface="Times New Roman"/>
              <a:cs typeface="Times New Roman"/>
              <a:sym typeface="Times New Roman"/>
            </a:endParaRPr>
          </a:p>
        </p:txBody>
      </p:sp>
      <p:pic>
        <p:nvPicPr>
          <p:cNvPr id="242" name="Google Shape;242;p9"/>
          <p:cNvPicPr preferRelativeResize="0"/>
          <p:nvPr/>
        </p:nvPicPr>
        <p:blipFill rotWithShape="1">
          <a:blip r:embed="rId5">
            <a:alphaModFix/>
          </a:blip>
          <a:srcRect/>
          <a:stretch/>
        </p:blipFill>
        <p:spPr>
          <a:xfrm>
            <a:off x="1430289" y="3460953"/>
            <a:ext cx="8258175" cy="1400175"/>
          </a:xfrm>
          <a:prstGeom prst="rect">
            <a:avLst/>
          </a:prstGeom>
          <a:noFill/>
          <a:ln>
            <a:noFill/>
          </a:ln>
        </p:spPr>
      </p:pic>
      <p:sp>
        <p:nvSpPr>
          <p:cNvPr id="243" name="Google Shape;243;p9"/>
          <p:cNvSpPr/>
          <p:nvPr/>
        </p:nvSpPr>
        <p:spPr>
          <a:xfrm>
            <a:off x="1424474" y="4937406"/>
            <a:ext cx="1897552" cy="924121"/>
          </a:xfrm>
          <a:prstGeom prst="roundRect">
            <a:avLst>
              <a:gd name="adj" fmla="val 16667"/>
            </a:avLst>
          </a:prstGeom>
          <a:solidFill>
            <a:schemeClr val="lt1"/>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Khối lệnh của hàm</a:t>
            </a:r>
            <a:endParaRPr/>
          </a:p>
        </p:txBody>
      </p:sp>
      <p:cxnSp>
        <p:nvCxnSpPr>
          <p:cNvPr id="244" name="Google Shape;244;p9"/>
          <p:cNvCxnSpPr/>
          <p:nvPr/>
        </p:nvCxnSpPr>
        <p:spPr>
          <a:xfrm rot="10800000" flipH="1">
            <a:off x="2452159" y="4093151"/>
            <a:ext cx="358446" cy="695946"/>
          </a:xfrm>
          <a:prstGeom prst="straightConnector1">
            <a:avLst/>
          </a:prstGeom>
          <a:noFill/>
          <a:ln w="9525" cap="flat" cmpd="sng">
            <a:solidFill>
              <a:schemeClr val="dk1"/>
            </a:solidFill>
            <a:prstDash val="solid"/>
            <a:miter lim="800000"/>
            <a:headEnd type="none" w="sm" len="sm"/>
            <a:tailEnd type="triangle" w="med" len="med"/>
          </a:ln>
        </p:spPr>
      </p:cxnSp>
      <p:cxnSp>
        <p:nvCxnSpPr>
          <p:cNvPr id="245" name="Google Shape;245;p9"/>
          <p:cNvCxnSpPr/>
          <p:nvPr/>
        </p:nvCxnSpPr>
        <p:spPr>
          <a:xfrm>
            <a:off x="2024694" y="3015240"/>
            <a:ext cx="32706" cy="523956"/>
          </a:xfrm>
          <a:prstGeom prst="straightConnector1">
            <a:avLst/>
          </a:prstGeom>
          <a:noFill/>
          <a:ln w="9525" cap="flat" cmpd="sng">
            <a:solidFill>
              <a:schemeClr val="dk1"/>
            </a:solidFill>
            <a:prstDash val="solid"/>
            <a:miter lim="800000"/>
            <a:headEnd type="none" w="sm" len="sm"/>
            <a:tailEnd type="triangle" w="med" len="med"/>
          </a:ln>
        </p:spPr>
      </p:cxnSp>
      <p:cxnSp>
        <p:nvCxnSpPr>
          <p:cNvPr id="246" name="Google Shape;246;p9"/>
          <p:cNvCxnSpPr/>
          <p:nvPr/>
        </p:nvCxnSpPr>
        <p:spPr>
          <a:xfrm flipH="1">
            <a:off x="3921283" y="2929255"/>
            <a:ext cx="1738384" cy="642669"/>
          </a:xfrm>
          <a:prstGeom prst="straightConnector1">
            <a:avLst/>
          </a:prstGeom>
          <a:noFill/>
          <a:ln w="9525" cap="flat" cmpd="sng">
            <a:solidFill>
              <a:schemeClr val="dk1"/>
            </a:solidFill>
            <a:prstDash val="solid"/>
            <a:miter lim="800000"/>
            <a:headEnd type="none" w="sm" len="sm"/>
            <a:tailEnd type="triangle" w="med" len="med"/>
          </a:ln>
        </p:spPr>
      </p:cxnSp>
      <p:cxnSp>
        <p:nvCxnSpPr>
          <p:cNvPr id="247" name="Google Shape;247;p9"/>
          <p:cNvCxnSpPr>
            <a:stCxn id="240" idx="2"/>
          </p:cNvCxnSpPr>
          <p:nvPr/>
        </p:nvCxnSpPr>
        <p:spPr>
          <a:xfrm flipH="1">
            <a:off x="6266344" y="2669685"/>
            <a:ext cx="2339100" cy="895500"/>
          </a:xfrm>
          <a:prstGeom prst="straightConnector1">
            <a:avLst/>
          </a:prstGeom>
          <a:noFill/>
          <a:ln w="9525" cap="flat" cmpd="sng">
            <a:solidFill>
              <a:schemeClr val="dk1"/>
            </a:solidFill>
            <a:prstDash val="solid"/>
            <a:miter lim="800000"/>
            <a:headEnd type="none" w="sm" len="sm"/>
            <a:tailEnd type="triangle" w="med" len="med"/>
          </a:ln>
        </p:spPr>
      </p:cxnSp>
      <p:cxnSp>
        <p:nvCxnSpPr>
          <p:cNvPr id="248" name="Google Shape;248;p9"/>
          <p:cNvCxnSpPr>
            <a:stCxn id="241" idx="0"/>
          </p:cNvCxnSpPr>
          <p:nvPr/>
        </p:nvCxnSpPr>
        <p:spPr>
          <a:xfrm rot="10800000">
            <a:off x="8534438" y="3732779"/>
            <a:ext cx="714000" cy="1286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p:tgtEl>
                                          <p:spTgt spid="2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1341</Words>
  <Application>Microsoft Office PowerPoint</Application>
  <PresentationFormat>Widescreen</PresentationFormat>
  <Paragraphs>129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Times New Roman</vt:lpstr>
      <vt:lpstr>Arial</vt:lpstr>
      <vt:lpstr>Impact</vt:lpstr>
      <vt:lpstr>Calibri</vt:lpstr>
      <vt:lpstr>Oi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kien nguyen</cp:lastModifiedBy>
  <cp:revision>1</cp:revision>
  <dcterms:created xsi:type="dcterms:W3CDTF">2020-08-07T13:14:06Z</dcterms:created>
  <dcterms:modified xsi:type="dcterms:W3CDTF">2025-12-20T09:53:15Z</dcterms:modified>
</cp:coreProperties>
</file>